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61" r:id="rId3"/>
    <p:sldId id="263" r:id="rId4"/>
    <p:sldId id="262" r:id="rId5"/>
    <p:sldId id="264" r:id="rId6"/>
    <p:sldId id="302" r:id="rId7"/>
    <p:sldId id="303" r:id="rId8"/>
    <p:sldId id="267" r:id="rId9"/>
    <p:sldId id="269" r:id="rId10"/>
    <p:sldId id="268" r:id="rId11"/>
    <p:sldId id="283" r:id="rId12"/>
    <p:sldId id="304" r:id="rId13"/>
    <p:sldId id="285" r:id="rId14"/>
    <p:sldId id="305" r:id="rId15"/>
    <p:sldId id="270" r:id="rId16"/>
    <p:sldId id="286" r:id="rId17"/>
    <p:sldId id="289" r:id="rId18"/>
    <p:sldId id="292" r:id="rId19"/>
    <p:sldId id="288" r:id="rId20"/>
    <p:sldId id="291" r:id="rId21"/>
    <p:sldId id="293" r:id="rId22"/>
    <p:sldId id="294" r:id="rId23"/>
    <p:sldId id="298" r:id="rId24"/>
    <p:sldId id="299" r:id="rId25"/>
    <p:sldId id="300" r:id="rId26"/>
    <p:sldId id="301" r:id="rId27"/>
    <p:sldId id="287"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2" autoAdjust="0"/>
    <p:restoredTop sz="96154" autoAdjust="0"/>
  </p:normalViewPr>
  <p:slideViewPr>
    <p:cSldViewPr snapToGrid="0" snapToObjects="1">
      <p:cViewPr varScale="1">
        <p:scale>
          <a:sx n="72" d="100"/>
          <a:sy n="72" d="100"/>
        </p:scale>
        <p:origin x="1230" y="72"/>
      </p:cViewPr>
      <p:guideLst>
        <p:guide orient="horz" pos="2160"/>
        <p:guide pos="2880"/>
      </p:guideLst>
    </p:cSldViewPr>
  </p:slideViewPr>
  <p:outlineViewPr>
    <p:cViewPr>
      <p:scale>
        <a:sx n="33" d="100"/>
        <a:sy n="33" d="100"/>
      </p:scale>
      <p:origin x="0" y="501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Funding Slice</c:v>
                </c:pt>
              </c:strCache>
            </c:strRef>
          </c:tx>
          <c:cat>
            <c:strRef>
              <c:f>Sheet1!$A$2:$A$6</c:f>
              <c:strCache>
                <c:ptCount val="5"/>
                <c:pt idx="0">
                  <c:v>SNAP</c:v>
                </c:pt>
                <c:pt idx="1">
                  <c:v>Crop Insurance</c:v>
                </c:pt>
                <c:pt idx="2">
                  <c:v>Commodity</c:v>
                </c:pt>
                <c:pt idx="3">
                  <c:v>Conservation</c:v>
                </c:pt>
                <c:pt idx="4">
                  <c:v>Other</c:v>
                </c:pt>
              </c:strCache>
            </c:strRef>
          </c:cat>
          <c:val>
            <c:numRef>
              <c:f>Sheet1!$B$2:$B$6</c:f>
              <c:numCache>
                <c:formatCode>General</c:formatCode>
                <c:ptCount val="5"/>
                <c:pt idx="0">
                  <c:v>760</c:v>
                </c:pt>
                <c:pt idx="1">
                  <c:v>87</c:v>
                </c:pt>
                <c:pt idx="2">
                  <c:v>68</c:v>
                </c:pt>
                <c:pt idx="3">
                  <c:v>64</c:v>
                </c:pt>
                <c:pt idx="4">
                  <c:v>6</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Funding Slice - Not Including Nutrition</c:v>
                </c:pt>
              </c:strCache>
            </c:strRef>
          </c:tx>
          <c:cat>
            <c:strRef>
              <c:f>Sheet1!$A$2:$A$5</c:f>
              <c:strCache>
                <c:ptCount val="4"/>
                <c:pt idx="0">
                  <c:v>Crop Insurance </c:v>
                </c:pt>
                <c:pt idx="1">
                  <c:v>Commodity</c:v>
                </c:pt>
                <c:pt idx="2">
                  <c:v>Conservation</c:v>
                </c:pt>
                <c:pt idx="3">
                  <c:v>Everything Else</c:v>
                </c:pt>
              </c:strCache>
            </c:strRef>
          </c:cat>
          <c:val>
            <c:numRef>
              <c:f>Sheet1!$B$2:$B$5</c:f>
              <c:numCache>
                <c:formatCode>General</c:formatCode>
                <c:ptCount val="4"/>
                <c:pt idx="0">
                  <c:v>87</c:v>
                </c:pt>
                <c:pt idx="1">
                  <c:v>68</c:v>
                </c:pt>
                <c:pt idx="2">
                  <c:v>64</c:v>
                </c:pt>
                <c:pt idx="3">
                  <c:v>6</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B8BA47-0053-5241-A863-179F32A6E366}"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C8A6D473-B7EF-1C40-82C6-B3E1F01399B8}">
      <dgm:prSet phldrT="[Text]" custT="1"/>
      <dgm:spPr/>
      <dgm:t>
        <a:bodyPr/>
        <a:lstStyle/>
        <a:p>
          <a:r>
            <a:rPr lang="en-US" sz="3200" b="1" dirty="0" smtClean="0"/>
            <a:t>Authorization</a:t>
          </a:r>
          <a:endParaRPr lang="en-US" sz="3200" b="1" dirty="0"/>
        </a:p>
      </dgm:t>
    </dgm:pt>
    <dgm:pt modelId="{9A82CC72-48DC-2840-9587-1E7E1CDBEECC}" type="parTrans" cxnId="{6AF08A19-029F-6943-8ADC-BF4F3190DADF}">
      <dgm:prSet/>
      <dgm:spPr/>
      <dgm:t>
        <a:bodyPr/>
        <a:lstStyle/>
        <a:p>
          <a:endParaRPr lang="en-US"/>
        </a:p>
      </dgm:t>
    </dgm:pt>
    <dgm:pt modelId="{7AB1D608-1970-7943-BB28-ED8E6288B528}" type="sibTrans" cxnId="{6AF08A19-029F-6943-8ADC-BF4F3190DADF}">
      <dgm:prSet/>
      <dgm:spPr/>
      <dgm:t>
        <a:bodyPr/>
        <a:lstStyle/>
        <a:p>
          <a:endParaRPr lang="en-US"/>
        </a:p>
      </dgm:t>
    </dgm:pt>
    <dgm:pt modelId="{91F59584-10F5-A94B-8D77-138BE7B0F3DD}">
      <dgm:prSet phldrT="[Text]" custT="1"/>
      <dgm:spPr/>
      <dgm:t>
        <a:bodyPr/>
        <a:lstStyle/>
        <a:p>
          <a:r>
            <a:rPr lang="en-US" sz="3200" b="1" dirty="0" smtClean="0"/>
            <a:t>Appropriation</a:t>
          </a:r>
        </a:p>
      </dgm:t>
    </dgm:pt>
    <dgm:pt modelId="{312F13F9-4FAF-344F-9DAC-266848394301}" type="parTrans" cxnId="{D9B90A53-E3C1-B34B-B3F7-D142B7F96BF0}">
      <dgm:prSet/>
      <dgm:spPr/>
      <dgm:t>
        <a:bodyPr/>
        <a:lstStyle/>
        <a:p>
          <a:endParaRPr lang="en-US"/>
        </a:p>
      </dgm:t>
    </dgm:pt>
    <dgm:pt modelId="{9D1CB5EE-C020-044A-BB34-A7E9B561A9BA}" type="sibTrans" cxnId="{D9B90A53-E3C1-B34B-B3F7-D142B7F96BF0}">
      <dgm:prSet/>
      <dgm:spPr/>
      <dgm:t>
        <a:bodyPr/>
        <a:lstStyle/>
        <a:p>
          <a:endParaRPr lang="en-US"/>
        </a:p>
      </dgm:t>
    </dgm:pt>
    <dgm:pt modelId="{70DAC183-1BFC-654A-8352-EB80C0684E69}">
      <dgm:prSet custT="1"/>
      <dgm:spPr/>
      <dgm:t>
        <a:bodyPr/>
        <a:lstStyle/>
        <a:p>
          <a:r>
            <a:rPr lang="en-US" sz="3200" b="1" dirty="0" smtClean="0"/>
            <a:t>Implementation</a:t>
          </a:r>
          <a:endParaRPr lang="en-US" sz="3200" b="1" dirty="0"/>
        </a:p>
      </dgm:t>
    </dgm:pt>
    <dgm:pt modelId="{2B6710EF-4B75-A74B-AF51-0EA92AA70BFA}" type="parTrans" cxnId="{7F1E14A0-A15D-EE43-8771-AF96746AB361}">
      <dgm:prSet/>
      <dgm:spPr/>
      <dgm:t>
        <a:bodyPr/>
        <a:lstStyle/>
        <a:p>
          <a:endParaRPr lang="en-US"/>
        </a:p>
      </dgm:t>
    </dgm:pt>
    <dgm:pt modelId="{D1F634ED-7A83-1C44-825D-3F9D08F5507C}" type="sibTrans" cxnId="{7F1E14A0-A15D-EE43-8771-AF96746AB361}">
      <dgm:prSet/>
      <dgm:spPr/>
      <dgm:t>
        <a:bodyPr/>
        <a:lstStyle/>
        <a:p>
          <a:endParaRPr lang="en-US"/>
        </a:p>
      </dgm:t>
    </dgm:pt>
    <dgm:pt modelId="{A4878AA7-3B7F-5F4A-A59D-CE473EE1A745}">
      <dgm:prSet custT="1"/>
      <dgm:spPr/>
      <dgm:t>
        <a:bodyPr/>
        <a:lstStyle/>
        <a:p>
          <a:r>
            <a:rPr lang="en-US" sz="3200" b="1" dirty="0" smtClean="0"/>
            <a:t>Evaluation</a:t>
          </a:r>
          <a:endParaRPr lang="en-US" sz="3200" b="1" dirty="0"/>
        </a:p>
      </dgm:t>
    </dgm:pt>
    <dgm:pt modelId="{FE3CEE48-B21B-6744-B107-9866E555FB48}" type="parTrans" cxnId="{F154F10F-E7E2-4241-854A-74D5E45BADC0}">
      <dgm:prSet/>
      <dgm:spPr/>
      <dgm:t>
        <a:bodyPr/>
        <a:lstStyle/>
        <a:p>
          <a:endParaRPr lang="en-US"/>
        </a:p>
      </dgm:t>
    </dgm:pt>
    <dgm:pt modelId="{C5DC9A5E-937C-BE44-8C5F-FB6F76613F20}" type="sibTrans" cxnId="{F154F10F-E7E2-4241-854A-74D5E45BADC0}">
      <dgm:prSet/>
      <dgm:spPr/>
      <dgm:t>
        <a:bodyPr/>
        <a:lstStyle/>
        <a:p>
          <a:endParaRPr lang="en-US"/>
        </a:p>
      </dgm:t>
    </dgm:pt>
    <dgm:pt modelId="{682F42E6-B681-BF4E-896B-48855A686B75}" type="pres">
      <dgm:prSet presAssocID="{5CB8BA47-0053-5241-A863-179F32A6E366}" presName="Name0" presStyleCnt="0">
        <dgm:presLayoutVars>
          <dgm:dir/>
          <dgm:animLvl val="lvl"/>
          <dgm:resizeHandles val="exact"/>
        </dgm:presLayoutVars>
      </dgm:prSet>
      <dgm:spPr/>
      <dgm:t>
        <a:bodyPr/>
        <a:lstStyle/>
        <a:p>
          <a:endParaRPr lang="en-US"/>
        </a:p>
      </dgm:t>
    </dgm:pt>
    <dgm:pt modelId="{B49007A0-40BF-D645-8547-005D85282575}" type="pres">
      <dgm:prSet presAssocID="{A4878AA7-3B7F-5F4A-A59D-CE473EE1A745}" presName="boxAndChildren" presStyleCnt="0"/>
      <dgm:spPr/>
    </dgm:pt>
    <dgm:pt modelId="{F4DF1D51-7A55-3043-A43B-DBCC50B8ABE7}" type="pres">
      <dgm:prSet presAssocID="{A4878AA7-3B7F-5F4A-A59D-CE473EE1A745}" presName="parentTextBox" presStyleLbl="node1" presStyleIdx="0" presStyleCnt="4"/>
      <dgm:spPr/>
      <dgm:t>
        <a:bodyPr/>
        <a:lstStyle/>
        <a:p>
          <a:endParaRPr lang="en-US"/>
        </a:p>
      </dgm:t>
    </dgm:pt>
    <dgm:pt modelId="{6DAE8652-E406-7B44-A1B8-66CD2C54B6EF}" type="pres">
      <dgm:prSet presAssocID="{D1F634ED-7A83-1C44-825D-3F9D08F5507C}" presName="sp" presStyleCnt="0"/>
      <dgm:spPr/>
    </dgm:pt>
    <dgm:pt modelId="{91E16296-67C1-0343-BF98-3B1E6FFF5CD1}" type="pres">
      <dgm:prSet presAssocID="{70DAC183-1BFC-654A-8352-EB80C0684E69}" presName="arrowAndChildren" presStyleCnt="0"/>
      <dgm:spPr/>
    </dgm:pt>
    <dgm:pt modelId="{712CA81C-7508-B645-A32A-020F4CA5E796}" type="pres">
      <dgm:prSet presAssocID="{70DAC183-1BFC-654A-8352-EB80C0684E69}" presName="parentTextArrow" presStyleLbl="node1" presStyleIdx="1" presStyleCnt="4"/>
      <dgm:spPr/>
      <dgm:t>
        <a:bodyPr/>
        <a:lstStyle/>
        <a:p>
          <a:endParaRPr lang="en-US"/>
        </a:p>
      </dgm:t>
    </dgm:pt>
    <dgm:pt modelId="{70E953E7-42DE-594B-B2C8-0583D05FB662}" type="pres">
      <dgm:prSet presAssocID="{9D1CB5EE-C020-044A-BB34-A7E9B561A9BA}" presName="sp" presStyleCnt="0"/>
      <dgm:spPr/>
    </dgm:pt>
    <dgm:pt modelId="{2B383953-75E1-AA44-91EA-D37942AC9C6F}" type="pres">
      <dgm:prSet presAssocID="{91F59584-10F5-A94B-8D77-138BE7B0F3DD}" presName="arrowAndChildren" presStyleCnt="0"/>
      <dgm:spPr/>
    </dgm:pt>
    <dgm:pt modelId="{E0DA914F-3050-0349-B71A-29295C2E7A5F}" type="pres">
      <dgm:prSet presAssocID="{91F59584-10F5-A94B-8D77-138BE7B0F3DD}" presName="parentTextArrow" presStyleLbl="node1" presStyleIdx="2" presStyleCnt="4"/>
      <dgm:spPr/>
      <dgm:t>
        <a:bodyPr/>
        <a:lstStyle/>
        <a:p>
          <a:endParaRPr lang="en-US"/>
        </a:p>
      </dgm:t>
    </dgm:pt>
    <dgm:pt modelId="{7A24EA04-98BB-4E47-919F-98C60F13C82F}" type="pres">
      <dgm:prSet presAssocID="{7AB1D608-1970-7943-BB28-ED8E6288B528}" presName="sp" presStyleCnt="0"/>
      <dgm:spPr/>
    </dgm:pt>
    <dgm:pt modelId="{9194F85C-0BE1-7B48-9A68-89A262950284}" type="pres">
      <dgm:prSet presAssocID="{C8A6D473-B7EF-1C40-82C6-B3E1F01399B8}" presName="arrowAndChildren" presStyleCnt="0"/>
      <dgm:spPr/>
    </dgm:pt>
    <dgm:pt modelId="{72EFBA71-A947-344E-BB35-3275ADDB2547}" type="pres">
      <dgm:prSet presAssocID="{C8A6D473-B7EF-1C40-82C6-B3E1F01399B8}" presName="parentTextArrow" presStyleLbl="node1" presStyleIdx="3" presStyleCnt="4"/>
      <dgm:spPr/>
      <dgm:t>
        <a:bodyPr/>
        <a:lstStyle/>
        <a:p>
          <a:endParaRPr lang="en-US"/>
        </a:p>
      </dgm:t>
    </dgm:pt>
  </dgm:ptLst>
  <dgm:cxnLst>
    <dgm:cxn modelId="{05279AEE-7DBF-7B42-858F-0195EA5487D2}" type="presOf" srcId="{91F59584-10F5-A94B-8D77-138BE7B0F3DD}" destId="{E0DA914F-3050-0349-B71A-29295C2E7A5F}" srcOrd="0" destOrd="0" presId="urn:microsoft.com/office/officeart/2005/8/layout/process4"/>
    <dgm:cxn modelId="{F154F10F-E7E2-4241-854A-74D5E45BADC0}" srcId="{5CB8BA47-0053-5241-A863-179F32A6E366}" destId="{A4878AA7-3B7F-5F4A-A59D-CE473EE1A745}" srcOrd="3" destOrd="0" parTransId="{FE3CEE48-B21B-6744-B107-9866E555FB48}" sibTransId="{C5DC9A5E-937C-BE44-8C5F-FB6F76613F20}"/>
    <dgm:cxn modelId="{D9B90A53-E3C1-B34B-B3F7-D142B7F96BF0}" srcId="{5CB8BA47-0053-5241-A863-179F32A6E366}" destId="{91F59584-10F5-A94B-8D77-138BE7B0F3DD}" srcOrd="1" destOrd="0" parTransId="{312F13F9-4FAF-344F-9DAC-266848394301}" sibTransId="{9D1CB5EE-C020-044A-BB34-A7E9B561A9BA}"/>
    <dgm:cxn modelId="{4A1CEFA1-C352-F246-A3A2-345BF25D5E22}" type="presOf" srcId="{C8A6D473-B7EF-1C40-82C6-B3E1F01399B8}" destId="{72EFBA71-A947-344E-BB35-3275ADDB2547}" srcOrd="0" destOrd="0" presId="urn:microsoft.com/office/officeart/2005/8/layout/process4"/>
    <dgm:cxn modelId="{9F10F382-5B91-AC4D-85BF-48F662FC9E1A}" type="presOf" srcId="{70DAC183-1BFC-654A-8352-EB80C0684E69}" destId="{712CA81C-7508-B645-A32A-020F4CA5E796}" srcOrd="0" destOrd="0" presId="urn:microsoft.com/office/officeart/2005/8/layout/process4"/>
    <dgm:cxn modelId="{6AF08A19-029F-6943-8ADC-BF4F3190DADF}" srcId="{5CB8BA47-0053-5241-A863-179F32A6E366}" destId="{C8A6D473-B7EF-1C40-82C6-B3E1F01399B8}" srcOrd="0" destOrd="0" parTransId="{9A82CC72-48DC-2840-9587-1E7E1CDBEECC}" sibTransId="{7AB1D608-1970-7943-BB28-ED8E6288B528}"/>
    <dgm:cxn modelId="{D304DD2A-68BD-8B45-A018-7899D93153F5}" type="presOf" srcId="{5CB8BA47-0053-5241-A863-179F32A6E366}" destId="{682F42E6-B681-BF4E-896B-48855A686B75}" srcOrd="0" destOrd="0" presId="urn:microsoft.com/office/officeart/2005/8/layout/process4"/>
    <dgm:cxn modelId="{6C1F4894-6620-A04B-A4EA-6A565C2AECA5}" type="presOf" srcId="{A4878AA7-3B7F-5F4A-A59D-CE473EE1A745}" destId="{F4DF1D51-7A55-3043-A43B-DBCC50B8ABE7}" srcOrd="0" destOrd="0" presId="urn:microsoft.com/office/officeart/2005/8/layout/process4"/>
    <dgm:cxn modelId="{7F1E14A0-A15D-EE43-8771-AF96746AB361}" srcId="{5CB8BA47-0053-5241-A863-179F32A6E366}" destId="{70DAC183-1BFC-654A-8352-EB80C0684E69}" srcOrd="2" destOrd="0" parTransId="{2B6710EF-4B75-A74B-AF51-0EA92AA70BFA}" sibTransId="{D1F634ED-7A83-1C44-825D-3F9D08F5507C}"/>
    <dgm:cxn modelId="{B1F67D12-C18D-6C42-9C9F-24B38A622E09}" type="presParOf" srcId="{682F42E6-B681-BF4E-896B-48855A686B75}" destId="{B49007A0-40BF-D645-8547-005D85282575}" srcOrd="0" destOrd="0" presId="urn:microsoft.com/office/officeart/2005/8/layout/process4"/>
    <dgm:cxn modelId="{74E92B4C-855A-3644-BF7B-FFBDF8815482}" type="presParOf" srcId="{B49007A0-40BF-D645-8547-005D85282575}" destId="{F4DF1D51-7A55-3043-A43B-DBCC50B8ABE7}" srcOrd="0" destOrd="0" presId="urn:microsoft.com/office/officeart/2005/8/layout/process4"/>
    <dgm:cxn modelId="{671EA00F-ADAF-E647-A584-513035A75200}" type="presParOf" srcId="{682F42E6-B681-BF4E-896B-48855A686B75}" destId="{6DAE8652-E406-7B44-A1B8-66CD2C54B6EF}" srcOrd="1" destOrd="0" presId="urn:microsoft.com/office/officeart/2005/8/layout/process4"/>
    <dgm:cxn modelId="{91A1B3E7-3121-794C-862A-49473D596229}" type="presParOf" srcId="{682F42E6-B681-BF4E-896B-48855A686B75}" destId="{91E16296-67C1-0343-BF98-3B1E6FFF5CD1}" srcOrd="2" destOrd="0" presId="urn:microsoft.com/office/officeart/2005/8/layout/process4"/>
    <dgm:cxn modelId="{FB6F81E7-7926-874F-9AB4-F7C4BF10F4E4}" type="presParOf" srcId="{91E16296-67C1-0343-BF98-3B1E6FFF5CD1}" destId="{712CA81C-7508-B645-A32A-020F4CA5E796}" srcOrd="0" destOrd="0" presId="urn:microsoft.com/office/officeart/2005/8/layout/process4"/>
    <dgm:cxn modelId="{BB242B2A-37CE-ED4E-8735-44A368243FE5}" type="presParOf" srcId="{682F42E6-B681-BF4E-896B-48855A686B75}" destId="{70E953E7-42DE-594B-B2C8-0583D05FB662}" srcOrd="3" destOrd="0" presId="urn:microsoft.com/office/officeart/2005/8/layout/process4"/>
    <dgm:cxn modelId="{E69FB104-82FA-7643-99A9-A18CD7AF7D25}" type="presParOf" srcId="{682F42E6-B681-BF4E-896B-48855A686B75}" destId="{2B383953-75E1-AA44-91EA-D37942AC9C6F}" srcOrd="4" destOrd="0" presId="urn:microsoft.com/office/officeart/2005/8/layout/process4"/>
    <dgm:cxn modelId="{7FD8B6F0-375D-6341-A4A3-A7562269925A}" type="presParOf" srcId="{2B383953-75E1-AA44-91EA-D37942AC9C6F}" destId="{E0DA914F-3050-0349-B71A-29295C2E7A5F}" srcOrd="0" destOrd="0" presId="urn:microsoft.com/office/officeart/2005/8/layout/process4"/>
    <dgm:cxn modelId="{10B2D3C9-EBCD-CC44-B49D-83AF6CF0E630}" type="presParOf" srcId="{682F42E6-B681-BF4E-896B-48855A686B75}" destId="{7A24EA04-98BB-4E47-919F-98C60F13C82F}" srcOrd="5" destOrd="0" presId="urn:microsoft.com/office/officeart/2005/8/layout/process4"/>
    <dgm:cxn modelId="{65A6285F-F704-964D-980E-C5FF9FFC27CD}" type="presParOf" srcId="{682F42E6-B681-BF4E-896B-48855A686B75}" destId="{9194F85C-0BE1-7B48-9A68-89A262950284}" srcOrd="6" destOrd="0" presId="urn:microsoft.com/office/officeart/2005/8/layout/process4"/>
    <dgm:cxn modelId="{C891FDEF-2852-CA4E-9885-B64A4056575F}" type="presParOf" srcId="{9194F85C-0BE1-7B48-9A68-89A262950284}" destId="{72EFBA71-A947-344E-BB35-3275ADDB254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7FEA1E-4F03-FC4F-8C81-9B99AA350C41}" type="datetimeFigureOut">
              <a:rPr lang="en-US" smtClean="0"/>
              <a:pPr/>
              <a:t>4/7/2013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B0A15E-C231-2445-8A11-C58B1374E8A6}" type="slidenum">
              <a:rPr lang="en-US" smtClean="0"/>
              <a:pPr/>
              <a:t>‹#›</a:t>
            </a:fld>
            <a:endParaRPr lang="en-US"/>
          </a:p>
        </p:txBody>
      </p:sp>
    </p:spTree>
    <p:extLst>
      <p:ext uri="{BB962C8B-B14F-4D97-AF65-F5344CB8AC3E}">
        <p14:creationId xmlns:p14="http://schemas.microsoft.com/office/powerpoint/2010/main" val="26277049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up at the start</a:t>
            </a:r>
            <a:endParaRPr lang="en-US" dirty="0"/>
          </a:p>
        </p:txBody>
      </p:sp>
      <p:sp>
        <p:nvSpPr>
          <p:cNvPr id="4" name="Slide Number Placeholder 3"/>
          <p:cNvSpPr>
            <a:spLocks noGrp="1"/>
          </p:cNvSpPr>
          <p:nvPr>
            <p:ph type="sldNum" sz="quarter" idx="10"/>
          </p:nvPr>
        </p:nvSpPr>
        <p:spPr/>
        <p:txBody>
          <a:bodyPr/>
          <a:lstStyle/>
          <a:p>
            <a:fld id="{B3B0A15E-C231-2445-8A11-C58B1374E8A6}" type="slidenum">
              <a:rPr lang="en-US" smtClean="0"/>
              <a:pPr/>
              <a:t>1</a:t>
            </a:fld>
            <a:endParaRPr lang="en-US"/>
          </a:p>
        </p:txBody>
      </p:sp>
    </p:spTree>
    <p:extLst>
      <p:ext uri="{BB962C8B-B14F-4D97-AF65-F5344CB8AC3E}">
        <p14:creationId xmlns:p14="http://schemas.microsoft.com/office/powerpoint/2010/main" val="377857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MARTHA?</a:t>
            </a:r>
            <a:endParaRPr lang="en-US" dirty="0"/>
          </a:p>
        </p:txBody>
      </p:sp>
      <p:sp>
        <p:nvSpPr>
          <p:cNvPr id="4" name="Slide Number Placeholder 3"/>
          <p:cNvSpPr>
            <a:spLocks noGrp="1"/>
          </p:cNvSpPr>
          <p:nvPr>
            <p:ph type="sldNum" sz="quarter" idx="10"/>
          </p:nvPr>
        </p:nvSpPr>
        <p:spPr/>
        <p:txBody>
          <a:bodyPr/>
          <a:lstStyle/>
          <a:p>
            <a:fld id="{B3B0A15E-C231-2445-8A11-C58B1374E8A6}" type="slidenum">
              <a:rPr lang="en-US" smtClean="0"/>
              <a:pPr/>
              <a:t>10</a:t>
            </a:fld>
            <a:endParaRPr lang="en-US"/>
          </a:p>
        </p:txBody>
      </p:sp>
    </p:spTree>
    <p:extLst>
      <p:ext uri="{BB962C8B-B14F-4D97-AF65-F5344CB8AC3E}">
        <p14:creationId xmlns:p14="http://schemas.microsoft.com/office/powerpoint/2010/main" val="3015426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B0A15E-C231-2445-8A11-C58B1374E8A6}" type="slidenum">
              <a:rPr lang="en-US" smtClean="0"/>
              <a:pPr/>
              <a:t>11</a:t>
            </a:fld>
            <a:endParaRPr lang="en-US"/>
          </a:p>
        </p:txBody>
      </p:sp>
    </p:spTree>
    <p:extLst>
      <p:ext uri="{BB962C8B-B14F-4D97-AF65-F5344CB8AC3E}">
        <p14:creationId xmlns:p14="http://schemas.microsoft.com/office/powerpoint/2010/main" val="3510242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B0A15E-C231-2445-8A11-C58B1374E8A6}" type="slidenum">
              <a:rPr lang="en-US" smtClean="0"/>
              <a:pPr/>
              <a:t>12</a:t>
            </a:fld>
            <a:endParaRPr lang="en-US"/>
          </a:p>
        </p:txBody>
      </p:sp>
    </p:spTree>
    <p:extLst>
      <p:ext uri="{BB962C8B-B14F-4D97-AF65-F5344CB8AC3E}">
        <p14:creationId xmlns:p14="http://schemas.microsoft.com/office/powerpoint/2010/main" val="2454012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MARTHA?</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B0A15E-C231-2445-8A11-C58B1374E8A6}" type="slidenum">
              <a:rPr lang="en-US" smtClean="0"/>
              <a:pPr/>
              <a:t>13</a:t>
            </a:fld>
            <a:endParaRPr lang="en-US"/>
          </a:p>
        </p:txBody>
      </p:sp>
    </p:spTree>
    <p:extLst>
      <p:ext uri="{BB962C8B-B14F-4D97-AF65-F5344CB8AC3E}">
        <p14:creationId xmlns:p14="http://schemas.microsoft.com/office/powerpoint/2010/main" val="3733237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B0A15E-C231-2445-8A11-C58B1374E8A6}" type="slidenum">
              <a:rPr lang="en-US" smtClean="0"/>
              <a:pPr/>
              <a:t>14</a:t>
            </a:fld>
            <a:endParaRPr lang="en-US"/>
          </a:p>
        </p:txBody>
      </p:sp>
    </p:spTree>
    <p:extLst>
      <p:ext uri="{BB962C8B-B14F-4D97-AF65-F5344CB8AC3E}">
        <p14:creationId xmlns:p14="http://schemas.microsoft.com/office/powerpoint/2010/main" val="1253135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does the farm bill expiration mean for sustainable </a:t>
            </a:r>
            <a:r>
              <a:rPr lang="en-US" sz="1200" b="1" kern="1200" dirty="0" err="1" smtClean="0">
                <a:solidFill>
                  <a:schemeClr val="tx1"/>
                </a:solidFill>
                <a:effectLst/>
                <a:latin typeface="+mn-lt"/>
                <a:ea typeface="+mn-ea"/>
                <a:cs typeface="+mn-cs"/>
              </a:rPr>
              <a:t>ag</a:t>
            </a:r>
            <a:r>
              <a:rPr lang="en-US" sz="1200" b="1" kern="1200" dirty="0" smtClean="0">
                <a:solidFill>
                  <a:schemeClr val="tx1"/>
                </a:solidFill>
                <a:effectLst/>
                <a:latin typeface="+mn-lt"/>
                <a:ea typeface="+mn-ea"/>
                <a:cs typeface="+mn-cs"/>
              </a:rPr>
              <a:t>?? And for work on the ground?</a:t>
            </a:r>
            <a:endParaRPr lang="en-US" sz="1200" kern="1200" dirty="0" smtClean="0">
              <a:solidFill>
                <a:schemeClr val="tx1"/>
              </a:solidFill>
              <a:effectLst/>
              <a:latin typeface="+mn-lt"/>
              <a:ea typeface="+mn-ea"/>
              <a:cs typeface="+mn-cs"/>
            </a:endParaRPr>
          </a:p>
          <a:p>
            <a:endParaRPr lang="en-US" dirty="0" smtClean="0"/>
          </a:p>
          <a:p>
            <a:r>
              <a:rPr lang="en-US" dirty="0" smtClean="0"/>
              <a:t>TRANSITION SLIDE</a:t>
            </a:r>
            <a:endParaRPr lang="en-US" dirty="0"/>
          </a:p>
        </p:txBody>
      </p:sp>
      <p:sp>
        <p:nvSpPr>
          <p:cNvPr id="4" name="Slide Number Placeholder 3"/>
          <p:cNvSpPr>
            <a:spLocks noGrp="1"/>
          </p:cNvSpPr>
          <p:nvPr>
            <p:ph type="sldNum" sz="quarter" idx="10"/>
          </p:nvPr>
        </p:nvSpPr>
        <p:spPr/>
        <p:txBody>
          <a:bodyPr/>
          <a:lstStyle/>
          <a:p>
            <a:fld id="{B3B0A15E-C231-2445-8A11-C58B1374E8A6}" type="slidenum">
              <a:rPr lang="en-US" smtClean="0"/>
              <a:pPr/>
              <a:t>15</a:t>
            </a:fld>
            <a:endParaRPr lang="en-US"/>
          </a:p>
        </p:txBody>
      </p:sp>
    </p:spTree>
    <p:extLst>
      <p:ext uri="{BB962C8B-B14F-4D97-AF65-F5344CB8AC3E}">
        <p14:creationId xmlns:p14="http://schemas.microsoft.com/office/powerpoint/2010/main" val="2969430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B0A15E-C231-2445-8A11-C58B1374E8A6}" type="slidenum">
              <a:rPr lang="en-US" smtClean="0"/>
              <a:pPr/>
              <a:t>16</a:t>
            </a:fld>
            <a:endParaRPr lang="en-US"/>
          </a:p>
        </p:txBody>
      </p:sp>
    </p:spTree>
    <p:extLst>
      <p:ext uri="{BB962C8B-B14F-4D97-AF65-F5344CB8AC3E}">
        <p14:creationId xmlns:p14="http://schemas.microsoft.com/office/powerpoint/2010/main" val="1352093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B0A15E-C231-2445-8A11-C58B1374E8A6}" type="slidenum">
              <a:rPr lang="en-US" smtClean="0"/>
              <a:pPr/>
              <a:t>17</a:t>
            </a:fld>
            <a:endParaRPr lang="en-US"/>
          </a:p>
        </p:txBody>
      </p:sp>
    </p:spTree>
    <p:extLst>
      <p:ext uri="{BB962C8B-B14F-4D97-AF65-F5344CB8AC3E}">
        <p14:creationId xmlns:p14="http://schemas.microsoft.com/office/powerpoint/2010/main" val="548534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endParaRPr lang="en-US" b="1" dirty="0" smtClean="0">
              <a:latin typeface="Calibri" charset="0"/>
            </a:endParaRPr>
          </a:p>
        </p:txBody>
      </p:sp>
      <p:sp>
        <p:nvSpPr>
          <p:cNvPr id="4" name="Slide Number Placeholder 3"/>
          <p:cNvSpPr>
            <a:spLocks noGrp="1"/>
          </p:cNvSpPr>
          <p:nvPr>
            <p:ph type="sldNum" sz="quarter" idx="10"/>
          </p:nvPr>
        </p:nvSpPr>
        <p:spPr/>
        <p:txBody>
          <a:bodyPr/>
          <a:lstStyle/>
          <a:p>
            <a:fld id="{974C384A-E1BC-4C80-809E-DFF54A33066D}" type="slidenum">
              <a:rPr lang="en-US" smtClean="0"/>
              <a:pPr/>
              <a:t>18</a:t>
            </a:fld>
            <a:endParaRPr lang="en-US"/>
          </a:p>
        </p:txBody>
      </p:sp>
    </p:spTree>
    <p:extLst>
      <p:ext uri="{BB962C8B-B14F-4D97-AF65-F5344CB8AC3E}">
        <p14:creationId xmlns:p14="http://schemas.microsoft.com/office/powerpoint/2010/main" val="4236855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B0A15E-C231-2445-8A11-C58B1374E8A6}" type="slidenum">
              <a:rPr lang="en-US" smtClean="0"/>
              <a:pPr/>
              <a:t>19</a:t>
            </a:fld>
            <a:endParaRPr lang="en-US"/>
          </a:p>
        </p:txBody>
      </p:sp>
    </p:spTree>
    <p:extLst>
      <p:ext uri="{BB962C8B-B14F-4D97-AF65-F5344CB8AC3E}">
        <p14:creationId xmlns:p14="http://schemas.microsoft.com/office/powerpoint/2010/main" val="400608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So. All that said… you’re here to hear about the farm bill, right?</a:t>
            </a:r>
            <a:endParaRPr lang="en-US" sz="10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000" kern="1200" dirty="0" smtClean="0">
              <a:solidFill>
                <a:schemeClr val="tx1"/>
              </a:solidFill>
              <a:effectLst/>
              <a:latin typeface="+mn-lt"/>
              <a:ea typeface="+mn-ea"/>
              <a:cs typeface="+mn-cs"/>
            </a:endParaRPr>
          </a:p>
          <a:p>
            <a:endParaRPr lang="en-US" dirty="0" smtClean="0"/>
          </a:p>
          <a:p>
            <a:r>
              <a:rPr lang="en-US" dirty="0" smtClean="0"/>
              <a:t>MARTHA</a:t>
            </a:r>
            <a:endParaRPr lang="en-US" dirty="0"/>
          </a:p>
        </p:txBody>
      </p:sp>
      <p:sp>
        <p:nvSpPr>
          <p:cNvPr id="4" name="Slide Number Placeholder 3"/>
          <p:cNvSpPr>
            <a:spLocks noGrp="1"/>
          </p:cNvSpPr>
          <p:nvPr>
            <p:ph type="sldNum" sz="quarter" idx="10"/>
          </p:nvPr>
        </p:nvSpPr>
        <p:spPr/>
        <p:txBody>
          <a:bodyPr/>
          <a:lstStyle/>
          <a:p>
            <a:fld id="{B3B0A15E-C231-2445-8A11-C58B1374E8A6}" type="slidenum">
              <a:rPr lang="en-US" smtClean="0"/>
              <a:pPr/>
              <a:t>2</a:t>
            </a:fld>
            <a:endParaRPr lang="en-US"/>
          </a:p>
        </p:txBody>
      </p:sp>
    </p:spTree>
    <p:extLst>
      <p:ext uri="{BB962C8B-B14F-4D97-AF65-F5344CB8AC3E}">
        <p14:creationId xmlns:p14="http://schemas.microsoft.com/office/powerpoint/2010/main" val="172812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-Improve</a:t>
            </a:r>
            <a:r>
              <a:rPr lang="en-US" baseline="0" dirty="0" smtClean="0"/>
              <a:t> </a:t>
            </a:r>
            <a:r>
              <a:rPr lang="en-US" dirty="0" smtClean="0"/>
              <a:t>marketing outlets by creating a level playing field for electronic benefit transfer Among vendors</a:t>
            </a:r>
          </a:p>
          <a:p>
            <a:r>
              <a:rPr lang="en-US" dirty="0" smtClean="0"/>
              <a:t>- Improve the ability of schools to procure local foods and fresh produce in lieu of </a:t>
            </a:r>
            <a:r>
              <a:rPr lang="en-US" baseline="0" dirty="0" smtClean="0"/>
              <a:t> </a:t>
            </a:r>
            <a:r>
              <a:rPr lang="en-US" dirty="0" smtClean="0"/>
              <a:t>participation in traditional commodity programs</a:t>
            </a:r>
          </a:p>
          <a:p>
            <a:r>
              <a:rPr lang="en-US" dirty="0" smtClean="0"/>
              <a:t>- Improve the ability of Rural Development programs that fund infrastructure and development to</a:t>
            </a:r>
            <a:r>
              <a:rPr lang="en-US" baseline="0" dirty="0" smtClean="0"/>
              <a:t> fund local and regional food systems</a:t>
            </a:r>
            <a:endParaRPr lang="en-US" dirty="0" smtClean="0"/>
          </a:p>
          <a:p>
            <a:endParaRPr lang="en-US" dirty="0"/>
          </a:p>
        </p:txBody>
      </p:sp>
      <p:sp>
        <p:nvSpPr>
          <p:cNvPr id="4" name="Slide Number Placeholder 3"/>
          <p:cNvSpPr>
            <a:spLocks noGrp="1"/>
          </p:cNvSpPr>
          <p:nvPr>
            <p:ph type="sldNum" sz="quarter" idx="10"/>
          </p:nvPr>
        </p:nvSpPr>
        <p:spPr/>
        <p:txBody>
          <a:bodyPr/>
          <a:lstStyle/>
          <a:p>
            <a:fld id="{974C384A-E1BC-4C80-809E-DFF54A33066D}" type="slidenum">
              <a:rPr lang="en-US" smtClean="0"/>
              <a:pPr/>
              <a:t>20</a:t>
            </a:fld>
            <a:endParaRPr lang="en-US"/>
          </a:p>
        </p:txBody>
      </p:sp>
    </p:spTree>
    <p:extLst>
      <p:ext uri="{BB962C8B-B14F-4D97-AF65-F5344CB8AC3E}">
        <p14:creationId xmlns:p14="http://schemas.microsoft.com/office/powerpoint/2010/main" val="2810795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work that I have described on behalf of NSAC and Southern SAWG is part of our larger agriculture and food system.  By increasing demand for fresh, local products, and by facilitating market opportunities, not only do low-income Americans benefit, but so too do our nation’s farmers.  Together, we envision a healthy, food-secure population supporting a vibrant and economically sustainable food system.</a:t>
            </a:r>
          </a:p>
        </p:txBody>
      </p:sp>
      <p:sp>
        <p:nvSpPr>
          <p:cNvPr id="4" name="Slide Number Placeholder 3"/>
          <p:cNvSpPr>
            <a:spLocks noGrp="1"/>
          </p:cNvSpPr>
          <p:nvPr>
            <p:ph type="sldNum" sz="quarter" idx="10"/>
          </p:nvPr>
        </p:nvSpPr>
        <p:spPr/>
        <p:txBody>
          <a:bodyPr/>
          <a:lstStyle/>
          <a:p>
            <a:fld id="{974C384A-E1BC-4C80-809E-DFF54A33066D}" type="slidenum">
              <a:rPr lang="en-US" smtClean="0"/>
              <a:pPr/>
              <a:t>21</a:t>
            </a:fld>
            <a:endParaRPr lang="en-US"/>
          </a:p>
        </p:txBody>
      </p:sp>
    </p:spTree>
    <p:extLst>
      <p:ext uri="{BB962C8B-B14F-4D97-AF65-F5344CB8AC3E}">
        <p14:creationId xmlns:p14="http://schemas.microsoft.com/office/powerpoint/2010/main" val="2507930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B0A15E-C231-2445-8A11-C58B1374E8A6}" type="slidenum">
              <a:rPr lang="en-US" smtClean="0"/>
              <a:pPr/>
              <a:t>22</a:t>
            </a:fld>
            <a:endParaRPr lang="en-US"/>
          </a:p>
        </p:txBody>
      </p:sp>
    </p:spTree>
    <p:extLst>
      <p:ext uri="{BB962C8B-B14F-4D97-AF65-F5344CB8AC3E}">
        <p14:creationId xmlns:p14="http://schemas.microsoft.com/office/powerpoint/2010/main" val="233575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B0A15E-C231-2445-8A11-C58B1374E8A6}" type="slidenum">
              <a:rPr lang="en-US" smtClean="0"/>
              <a:pPr/>
              <a:t>23</a:t>
            </a:fld>
            <a:endParaRPr lang="en-US"/>
          </a:p>
        </p:txBody>
      </p:sp>
    </p:spTree>
    <p:extLst>
      <p:ext uri="{BB962C8B-B14F-4D97-AF65-F5344CB8AC3E}">
        <p14:creationId xmlns:p14="http://schemas.microsoft.com/office/powerpoint/2010/main" val="4083531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B0A15E-C231-2445-8A11-C58B1374E8A6}" type="slidenum">
              <a:rPr lang="en-US" smtClean="0"/>
              <a:pPr/>
              <a:t>24</a:t>
            </a:fld>
            <a:endParaRPr lang="en-US"/>
          </a:p>
        </p:txBody>
      </p:sp>
    </p:spTree>
    <p:extLst>
      <p:ext uri="{BB962C8B-B14F-4D97-AF65-F5344CB8AC3E}">
        <p14:creationId xmlns:p14="http://schemas.microsoft.com/office/powerpoint/2010/main" val="2821715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B0A15E-C231-2445-8A11-C58B1374E8A6}" type="slidenum">
              <a:rPr lang="en-US" smtClean="0"/>
              <a:pPr/>
              <a:t>25</a:t>
            </a:fld>
            <a:endParaRPr lang="en-US"/>
          </a:p>
        </p:txBody>
      </p:sp>
    </p:spTree>
    <p:extLst>
      <p:ext uri="{BB962C8B-B14F-4D97-AF65-F5344CB8AC3E}">
        <p14:creationId xmlns:p14="http://schemas.microsoft.com/office/powerpoint/2010/main" val="203888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B51887F6-8C5F-8A4A-93E1-AB5DE092F059}" type="slidenum">
              <a:rPr lang="en-US"/>
              <a:pPr/>
              <a:t>26</a:t>
            </a:fld>
            <a:endParaRPr lang="en-US"/>
          </a:p>
        </p:txBody>
      </p:sp>
      <p:sp>
        <p:nvSpPr>
          <p:cNvPr id="2129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a:fld id="{0A886C73-BDBF-9743-97AE-80C3A65236F6}" type="slidenum">
              <a:rPr lang="en-US" sz="1200"/>
              <a:pPr algn="r"/>
              <a:t>26</a:t>
            </a:fld>
            <a:endParaRPr lang="en-US" sz="1200"/>
          </a:p>
        </p:txBody>
      </p:sp>
      <p:sp>
        <p:nvSpPr>
          <p:cNvPr id="212996" name="Rectangle 2"/>
          <p:cNvSpPr>
            <a:spLocks noGrp="1" noRot="1" noChangeAspect="1" noChangeArrowheads="1" noTextEdit="1"/>
          </p:cNvSpPr>
          <p:nvPr>
            <p:ph type="sldImg"/>
          </p:nvPr>
        </p:nvSpPr>
        <p:spPr>
          <a:ln/>
        </p:spPr>
      </p:sp>
      <p:sp>
        <p:nvSpPr>
          <p:cNvPr id="212997" name="Rectangle 3"/>
          <p:cNvSpPr>
            <a:spLocks noGrp="1" noChangeArrowheads="1"/>
          </p:cNvSpPr>
          <p:nvPr>
            <p:ph type="body" idx="1"/>
          </p:nvPr>
        </p:nvSpPr>
        <p:spPr>
          <a:noFill/>
          <a:ln/>
        </p:spPr>
        <p:txBody>
          <a:bodyPr lIns="91435" tIns="45718" rIns="91435" bIns="45718"/>
          <a:lstStyle/>
          <a:p>
            <a:pPr eaLnBrk="1" hangingPunct="1"/>
            <a:r>
              <a:rPr lang="en-US"/>
              <a:t>Small, localized projects, residential applications, some corporate buildings; very little commercial energy production</a:t>
            </a:r>
          </a:p>
          <a:p>
            <a:pPr eaLnBrk="1" hangingPunct="1"/>
            <a:endParaRPr lang="en-US"/>
          </a:p>
          <a:p>
            <a:pPr eaLnBrk="1" hangingPunct="1"/>
            <a:r>
              <a:rPr lang="en-US"/>
              <a:t>Soldiers Grove—the Little Town that Could—The Solar Village—not sure that  it is still going strong</a:t>
            </a:r>
          </a:p>
        </p:txBody>
      </p:sp>
    </p:spTree>
    <p:extLst>
      <p:ext uri="{BB962C8B-B14F-4D97-AF65-F5344CB8AC3E}">
        <p14:creationId xmlns:p14="http://schemas.microsoft.com/office/powerpoint/2010/main" val="2366499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 to </a:t>
            </a:r>
            <a:r>
              <a:rPr lang="en-US" dirty="0" err="1" smtClean="0"/>
              <a:t>sarah</a:t>
            </a:r>
            <a:r>
              <a:rPr lang="en-US" dirty="0" smtClean="0"/>
              <a:t> / grassroots</a:t>
            </a:r>
            <a:endParaRPr lang="en-US" dirty="0"/>
          </a:p>
        </p:txBody>
      </p:sp>
      <p:sp>
        <p:nvSpPr>
          <p:cNvPr id="4" name="Slide Number Placeholder 3"/>
          <p:cNvSpPr>
            <a:spLocks noGrp="1"/>
          </p:cNvSpPr>
          <p:nvPr>
            <p:ph type="sldNum" sz="quarter" idx="10"/>
          </p:nvPr>
        </p:nvSpPr>
        <p:spPr/>
        <p:txBody>
          <a:bodyPr/>
          <a:lstStyle/>
          <a:p>
            <a:fld id="{B3B0A15E-C231-2445-8A11-C58B1374E8A6}" type="slidenum">
              <a:rPr lang="en-US" smtClean="0"/>
              <a:pPr/>
              <a:t>27</a:t>
            </a:fld>
            <a:endParaRPr lang="en-US"/>
          </a:p>
        </p:txBody>
      </p:sp>
    </p:spTree>
    <p:extLst>
      <p:ext uri="{BB962C8B-B14F-4D97-AF65-F5344CB8AC3E}">
        <p14:creationId xmlns:p14="http://schemas.microsoft.com/office/powerpoint/2010/main" val="1571253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CLOSING</a:t>
            </a:r>
            <a:endParaRPr lang="en-US" dirty="0"/>
          </a:p>
        </p:txBody>
      </p:sp>
      <p:sp>
        <p:nvSpPr>
          <p:cNvPr id="4" name="Slide Number Placeholder 3"/>
          <p:cNvSpPr>
            <a:spLocks noGrp="1"/>
          </p:cNvSpPr>
          <p:nvPr>
            <p:ph type="sldNum" sz="quarter" idx="10"/>
          </p:nvPr>
        </p:nvSpPr>
        <p:spPr/>
        <p:txBody>
          <a:bodyPr/>
          <a:lstStyle/>
          <a:p>
            <a:fld id="{B3B0A15E-C231-2445-8A11-C58B1374E8A6}" type="slidenum">
              <a:rPr lang="en-US" smtClean="0"/>
              <a:pPr/>
              <a:t>28</a:t>
            </a:fld>
            <a:endParaRPr lang="en-US"/>
          </a:p>
        </p:txBody>
      </p:sp>
    </p:spTree>
    <p:extLst>
      <p:ext uri="{BB962C8B-B14F-4D97-AF65-F5344CB8AC3E}">
        <p14:creationId xmlns:p14="http://schemas.microsoft.com/office/powerpoint/2010/main" val="296207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Graph – </a:t>
            </a:r>
            <a:r>
              <a:rPr lang="en-US" sz="1200" b="1" kern="1200" dirty="0" smtClean="0">
                <a:solidFill>
                  <a:schemeClr val="tx1"/>
                </a:solidFill>
                <a:effectLst/>
                <a:latin typeface="+mn-lt"/>
                <a:ea typeface="+mn-ea"/>
                <a:cs typeface="+mn-cs"/>
              </a:rPr>
              <a:t>farm bill titles – a few examples of the kinds of things in each one. Key programs. </a:t>
            </a:r>
            <a:endParaRPr lang="en-US" sz="1200" kern="1200" dirty="0" smtClean="0">
              <a:solidFill>
                <a:schemeClr val="tx1"/>
              </a:solidFill>
              <a:effectLst/>
              <a:latin typeface="+mn-lt"/>
              <a:ea typeface="+mn-ea"/>
              <a:cs typeface="+mn-cs"/>
            </a:endParaRPr>
          </a:p>
          <a:p>
            <a:endParaRPr lang="en-US" dirty="0" smtClean="0"/>
          </a:p>
          <a:p>
            <a:r>
              <a:rPr lang="en-US" dirty="0" smtClean="0"/>
              <a:t>MARTHA</a:t>
            </a:r>
            <a:endParaRPr lang="en-US" dirty="0"/>
          </a:p>
        </p:txBody>
      </p:sp>
      <p:sp>
        <p:nvSpPr>
          <p:cNvPr id="4" name="Slide Number Placeholder 3"/>
          <p:cNvSpPr>
            <a:spLocks noGrp="1"/>
          </p:cNvSpPr>
          <p:nvPr>
            <p:ph type="sldNum" sz="quarter" idx="10"/>
          </p:nvPr>
        </p:nvSpPr>
        <p:spPr/>
        <p:txBody>
          <a:bodyPr/>
          <a:lstStyle/>
          <a:p>
            <a:fld id="{B3B0A15E-C231-2445-8A11-C58B1374E8A6}" type="slidenum">
              <a:rPr lang="en-US" smtClean="0"/>
              <a:pPr/>
              <a:t>3</a:t>
            </a:fld>
            <a:endParaRPr lang="en-US"/>
          </a:p>
        </p:txBody>
      </p:sp>
    </p:spTree>
    <p:extLst>
      <p:ext uri="{BB962C8B-B14F-4D97-AF65-F5344CB8AC3E}">
        <p14:creationId xmlns:p14="http://schemas.microsoft.com/office/powerpoint/2010/main" val="330021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QUIZ:  turn to your neighbor, rank these titles in order of most to least expensive</a:t>
            </a:r>
          </a:p>
          <a:p>
            <a:r>
              <a:rPr lang="en-US" sz="1200" kern="1200" dirty="0" smtClean="0">
                <a:solidFill>
                  <a:schemeClr val="tx1"/>
                </a:solidFill>
                <a:effectLst/>
                <a:latin typeface="+mn-lt"/>
                <a:ea typeface="+mn-ea"/>
                <a:cs typeface="+mn-cs"/>
              </a:rPr>
              <a:t>5 minutes – then we’ll report back</a:t>
            </a:r>
          </a:p>
          <a:p>
            <a:r>
              <a:rPr lang="en-US" sz="1200" kern="1200" dirty="0" smtClean="0">
                <a:solidFill>
                  <a:schemeClr val="tx1"/>
                </a:solidFill>
                <a:effectLst/>
                <a:latin typeface="+mn-lt"/>
                <a:ea typeface="+mn-ea"/>
                <a:cs typeface="+mn-cs"/>
              </a:rPr>
              <a:t>anyone </a:t>
            </a:r>
            <a:r>
              <a:rPr lang="en-US" sz="1200" kern="1200" dirty="0" err="1" smtClean="0">
                <a:solidFill>
                  <a:schemeClr val="tx1"/>
                </a:solidFill>
                <a:effectLst/>
                <a:latin typeface="+mn-lt"/>
                <a:ea typeface="+mn-ea"/>
                <a:cs typeface="+mn-cs"/>
              </a:rPr>
              <a:t>wanna</a:t>
            </a:r>
            <a:r>
              <a:rPr lang="en-US" sz="1200" kern="1200" dirty="0" smtClean="0">
                <a:solidFill>
                  <a:schemeClr val="tx1"/>
                </a:solidFill>
                <a:effectLst/>
                <a:latin typeface="+mn-lt"/>
                <a:ea typeface="+mn-ea"/>
                <a:cs typeface="+mn-cs"/>
              </a:rPr>
              <a:t> take a shot??</a:t>
            </a:r>
          </a:p>
          <a:p>
            <a:endParaRPr lang="en-US" dirty="0" smtClean="0"/>
          </a:p>
          <a:p>
            <a:endParaRPr lang="en-US" dirty="0" smtClean="0"/>
          </a:p>
          <a:p>
            <a:r>
              <a:rPr lang="en-US" dirty="0" smtClean="0"/>
              <a:t>SARAH OR MARTHA</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3B0A15E-C231-2445-8A11-C58B1374E8A6}" type="slidenum">
              <a:rPr lang="en-US" smtClean="0"/>
              <a:pPr/>
              <a:t>4</a:t>
            </a:fld>
            <a:endParaRPr lang="en-US"/>
          </a:p>
        </p:txBody>
      </p:sp>
    </p:spTree>
    <p:extLst>
      <p:ext uri="{BB962C8B-B14F-4D97-AF65-F5344CB8AC3E}">
        <p14:creationId xmlns:p14="http://schemas.microsoft.com/office/powerpoint/2010/main" val="280442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Pretty pricey, right? Let’s break it</a:t>
            </a:r>
            <a:r>
              <a:rPr lang="en-US" baseline="0" dirty="0" smtClean="0"/>
              <a:t> down visually</a:t>
            </a:r>
          </a:p>
          <a:p>
            <a:endParaRPr lang="en-US" baseline="0" dirty="0" smtClean="0"/>
          </a:p>
          <a:p>
            <a:r>
              <a:rPr lang="en-US" baseline="0" dirty="0" smtClean="0"/>
              <a:t>MARTHA</a:t>
            </a:r>
            <a:endParaRPr lang="en-US" dirty="0"/>
          </a:p>
        </p:txBody>
      </p:sp>
      <p:sp>
        <p:nvSpPr>
          <p:cNvPr id="4" name="Slide Number Placeholder 3"/>
          <p:cNvSpPr>
            <a:spLocks noGrp="1"/>
          </p:cNvSpPr>
          <p:nvPr>
            <p:ph type="sldNum" sz="quarter" idx="10"/>
          </p:nvPr>
        </p:nvSpPr>
        <p:spPr/>
        <p:txBody>
          <a:bodyPr/>
          <a:lstStyle/>
          <a:p>
            <a:fld id="{B3B0A15E-C231-2445-8A11-C58B1374E8A6}" type="slidenum">
              <a:rPr lang="en-US" smtClean="0"/>
              <a:pPr/>
              <a:t>5</a:t>
            </a:fld>
            <a:endParaRPr lang="en-US"/>
          </a:p>
        </p:txBody>
      </p:sp>
    </p:spTree>
    <p:extLst>
      <p:ext uri="{BB962C8B-B14F-4D97-AF65-F5344CB8AC3E}">
        <p14:creationId xmlns:p14="http://schemas.microsoft.com/office/powerpoint/2010/main" val="3803377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B0A15E-C231-2445-8A11-C58B1374E8A6}" type="slidenum">
              <a:rPr lang="en-US" smtClean="0"/>
              <a:pPr/>
              <a:t>6</a:t>
            </a:fld>
            <a:endParaRPr lang="en-US"/>
          </a:p>
        </p:txBody>
      </p:sp>
    </p:spTree>
    <p:extLst>
      <p:ext uri="{BB962C8B-B14F-4D97-AF65-F5344CB8AC3E}">
        <p14:creationId xmlns:p14="http://schemas.microsoft.com/office/powerpoint/2010/main" val="271030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B0A15E-C231-2445-8A11-C58B1374E8A6}" type="slidenum">
              <a:rPr lang="en-US" smtClean="0"/>
              <a:pPr/>
              <a:t>7</a:t>
            </a:fld>
            <a:endParaRPr lang="en-US"/>
          </a:p>
        </p:txBody>
      </p:sp>
    </p:spTree>
    <p:extLst>
      <p:ext uri="{BB962C8B-B14F-4D97-AF65-F5344CB8AC3E}">
        <p14:creationId xmlns:p14="http://schemas.microsoft.com/office/powerpoint/2010/main" val="2701118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TRANSITION SLIDE – SARAH</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yeah… it matters. </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Where are we with the farm bill right now?</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Long story short:  it’s stalled.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B0A15E-C231-2445-8A11-C58B1374E8A6}" type="slidenum">
              <a:rPr lang="en-US" smtClean="0"/>
              <a:pPr/>
              <a:t>8</a:t>
            </a:fld>
            <a:endParaRPr lang="en-US"/>
          </a:p>
        </p:txBody>
      </p:sp>
    </p:spTree>
    <p:extLst>
      <p:ext uri="{BB962C8B-B14F-4D97-AF65-F5344CB8AC3E}">
        <p14:creationId xmlns:p14="http://schemas.microsoft.com/office/powerpoint/2010/main" val="3333045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MARTHA?</a:t>
            </a:r>
            <a:endParaRPr lang="en-US" dirty="0"/>
          </a:p>
        </p:txBody>
      </p:sp>
      <p:sp>
        <p:nvSpPr>
          <p:cNvPr id="4" name="Slide Number Placeholder 3"/>
          <p:cNvSpPr>
            <a:spLocks noGrp="1"/>
          </p:cNvSpPr>
          <p:nvPr>
            <p:ph type="sldNum" sz="quarter" idx="10"/>
          </p:nvPr>
        </p:nvSpPr>
        <p:spPr/>
        <p:txBody>
          <a:bodyPr/>
          <a:lstStyle/>
          <a:p>
            <a:fld id="{B3B0A15E-C231-2445-8A11-C58B1374E8A6}" type="slidenum">
              <a:rPr lang="en-US" smtClean="0"/>
              <a:pPr/>
              <a:t>9</a:t>
            </a:fld>
            <a:endParaRPr lang="en-US"/>
          </a:p>
        </p:txBody>
      </p:sp>
    </p:spTree>
    <p:extLst>
      <p:ext uri="{BB962C8B-B14F-4D97-AF65-F5344CB8AC3E}">
        <p14:creationId xmlns:p14="http://schemas.microsoft.com/office/powerpoint/2010/main" val="283473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4/7/2013</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3283" y="154214"/>
            <a:ext cx="6089977" cy="508000"/>
          </a:xfrm>
        </p:spPr>
        <p:txBody>
          <a:bodyPr/>
          <a:lstStyle>
            <a:lvl1pPr algn="r">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4/7/2013</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7" name="Picture 6" descr="gardens of eagan.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74206" r="19961" b="13643"/>
          <a:stretch/>
        </p:blipFill>
        <p:spPr>
          <a:xfrm>
            <a:off x="0" y="1052285"/>
            <a:ext cx="533400" cy="580571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4/7/2013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pic>
        <p:nvPicPr>
          <p:cNvPr id="4" name="Picture 3" descr="NSAC Logo under 100KB.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536" y="196451"/>
            <a:ext cx="5998464" cy="116738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4/7/2013</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1471" y="127002"/>
            <a:ext cx="6083300" cy="498929"/>
          </a:xfrm>
        </p:spPr>
        <p:txBody>
          <a:bodyPr anchor="ctr"/>
          <a:lstStyle>
            <a:lvl1pPr algn="r">
              <a:defRPr/>
            </a:lvl1pPr>
          </a:lstStyle>
          <a:p>
            <a:r>
              <a:rPr kumimoji="0" lang="en-US" dirty="0" smtClean="0"/>
              <a:t>Click to edit Master title style</a:t>
            </a:r>
            <a:endParaRPr kumimoji="0" lang="en-US" dirty="0"/>
          </a:p>
        </p:txBody>
      </p:sp>
      <p:sp>
        <p:nvSpPr>
          <p:cNvPr id="11" name="Content Placeholder 10"/>
          <p:cNvSpPr>
            <a:spLocks noGrp="1"/>
          </p:cNvSpPr>
          <p:nvPr>
            <p:ph sz="quarter" idx="2"/>
          </p:nvPr>
        </p:nvSpPr>
        <p:spPr>
          <a:xfrm>
            <a:off x="609600" y="2438400"/>
            <a:ext cx="3886200" cy="3581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4/7/2013</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4"/>
          </a:solidFill>
        </p:spPr>
        <p:txBody>
          <a:bodyPr rtlCol="0" anchor="ctr"/>
          <a:lstStyle>
            <a:lvl1pPr marL="0" indent="0">
              <a:buFontTx/>
              <a:buNone/>
              <a:defRPr sz="2000" b="1">
                <a:solidFill>
                  <a:schemeClr val="accent2"/>
                </a:solidFill>
              </a:defRPr>
            </a:lvl1pPr>
          </a:lstStyle>
          <a:p>
            <a:pPr lvl="0" eaLnBrk="1" latinLnBrk="0" hangingPunct="1"/>
            <a:r>
              <a:rPr kumimoji="0" lang="en-US" dirty="0"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90371A"/>
                </a:solidFill>
              </a:defRPr>
            </a:lvl1pPr>
          </a:lstStyle>
          <a:p>
            <a:pPr lvl="0" eaLnBrk="1" latinLnBrk="0" hangingPunct="1"/>
            <a:r>
              <a:rPr kumimoji="0"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4/7/2013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54971" y="145143"/>
            <a:ext cx="6019800" cy="489857"/>
          </a:xfrm>
        </p:spPr>
        <p:txBody>
          <a:bodyPr anchor="ctr"/>
          <a:lstStyle>
            <a:lvl1pPr algn="r">
              <a:buNone/>
              <a:defRPr sz="3600" b="0"/>
            </a:lvl1pPr>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4/7/2013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9" name="Content Placeholder 8"/>
          <p:cNvSpPr>
            <a:spLocks noGrp="1"/>
          </p:cNvSpPr>
          <p:nvPr>
            <p:ph sz="quarter" idx="1"/>
          </p:nvPr>
        </p:nvSpPr>
        <p:spPr>
          <a:xfrm>
            <a:off x="4088179" y="1334144"/>
            <a:ext cx="4674820" cy="4187938"/>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4" name="Picture 3" descr="_DSC0248.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30801" t="8684" r="19674"/>
          <a:stretch/>
        </p:blipFill>
        <p:spPr>
          <a:xfrm>
            <a:off x="435216" y="1312750"/>
            <a:ext cx="3410383" cy="420933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794594"/>
            <a:ext cx="7315200" cy="395747"/>
          </a:xfrm>
        </p:spPr>
        <p:txBody>
          <a:bodyPr/>
          <a:lstStyle>
            <a:lvl1pPr marL="0" indent="0">
              <a:buFontTx/>
              <a:buNone/>
              <a:defRPr sz="1700">
                <a:solidFill>
                  <a:schemeClr val="tx1"/>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dirty="0" smtClean="0"/>
              <a:t>Click to edit Master text styles</a:t>
            </a:r>
          </a:p>
        </p:txBody>
      </p:sp>
      <p:sp>
        <p:nvSpPr>
          <p:cNvPr id="8" name="Rectangle 7"/>
          <p:cNvSpPr/>
          <p:nvPr/>
        </p:nvSpPr>
        <p:spPr bwMode="white">
          <a:xfrm>
            <a:off x="-9144" y="4889485"/>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980925"/>
            <a:ext cx="1257373"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348813" y="4980852"/>
            <a:ext cx="7795187"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3425" y="4974756"/>
            <a:ext cx="7315200" cy="685800"/>
          </a:xfrm>
        </p:spPr>
        <p:txBody>
          <a:bodyPr anchor="ctr"/>
          <a:lstStyle>
            <a:lvl1pPr algn="l">
              <a:buNone/>
              <a:defRPr sz="2800" b="0">
                <a:solidFill>
                  <a:srgbClr val="FFFFFF"/>
                </a:solidFill>
              </a:defRPr>
            </a:lvl1pPr>
          </a:lstStyle>
          <a:p>
            <a:r>
              <a:rPr kumimoji="0" lang="en-US" dirty="0" smtClean="0"/>
              <a:t>Click to edit Master title style</a:t>
            </a:r>
            <a:endParaRPr kumimoji="0" lang="en-US" dirty="0"/>
          </a:p>
        </p:txBody>
      </p:sp>
      <p:sp>
        <p:nvSpPr>
          <p:cNvPr id="11" name="Rectangle 10"/>
          <p:cNvSpPr/>
          <p:nvPr/>
        </p:nvSpPr>
        <p:spPr bwMode="white">
          <a:xfrm>
            <a:off x="1248229" y="-9144"/>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4/7/2013</a:t>
            </a:fld>
            <a:endParaRPr lang="en-US"/>
          </a:p>
        </p:txBody>
      </p:sp>
      <p:sp>
        <p:nvSpPr>
          <p:cNvPr id="13" name="Slide Number Placeholder 12"/>
          <p:cNvSpPr>
            <a:spLocks noGrp="1"/>
          </p:cNvSpPr>
          <p:nvPr>
            <p:ph type="sldNum" sz="quarter" idx="11"/>
          </p:nvPr>
        </p:nvSpPr>
        <p:spPr>
          <a:xfrm>
            <a:off x="0" y="4984734"/>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348813" y="-1"/>
            <a:ext cx="7795187" cy="4889485"/>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4/7/2013</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648855" y="56251"/>
            <a:ext cx="6359465" cy="624114"/>
          </a:xfrm>
          <a:prstGeom prst="rect">
            <a:avLst/>
          </a:prstGeom>
        </p:spPr>
        <p:txBody>
          <a:bodyPr vert="horz" anchor="ctr">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4/7/2013</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8" name="Rectangle 7"/>
          <p:cNvSpPr/>
          <p:nvPr/>
        </p:nvSpPr>
        <p:spPr>
          <a:xfrm>
            <a:off x="0" y="745634"/>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12648" y="737696"/>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737696"/>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pic>
        <p:nvPicPr>
          <p:cNvPr id="10" name="Picture 10"/>
          <p:cNvPicPr>
            <a:picLocks noChangeArrowheads="1"/>
          </p:cNvPicPr>
          <p:nvPr userDrawn="1"/>
        </p:nvPicPr>
        <p:blipFill>
          <a:blip r:embed="rId12" cstate="email">
            <a:extLst>
              <a:ext uri="{28A0092B-C50C-407E-A947-70E740481C1C}">
                <a14:useLocalDpi xmlns:a14="http://schemas.microsoft.com/office/drawing/2010/main" val="0"/>
              </a:ext>
            </a:extLst>
          </a:blip>
          <a:srcRect/>
          <a:stretch>
            <a:fillRect/>
          </a:stretch>
        </p:blipFill>
        <p:spPr bwMode="auto">
          <a:xfrm>
            <a:off x="79830" y="72574"/>
            <a:ext cx="2408339" cy="51706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cap="flat">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1" r:id="rId9"/>
    <p:sldLayoutId id="2147483672" r:id="rId10"/>
  </p:sldLayoutIdLst>
  <p:txStyles>
    <p:titleStyle>
      <a:lvl1pPr algn="r" rtl="0" eaLnBrk="1" latinLnBrk="0" hangingPunct="1">
        <a:spcBef>
          <a:spcPct val="0"/>
        </a:spcBef>
        <a:buNone/>
        <a:defRPr kumimoji="0" sz="3600" kern="1200">
          <a:solidFill>
            <a:schemeClr val="tx1"/>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mailto:mnoble@sustainableagriculture.net"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hyperlink" Target="mailto:shackney@sustainableagriculture.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5" name="Picture 4" descr="cabbage small.JPG"/>
          <p:cNvPicPr>
            <a:picLocks noChangeAspect="1"/>
          </p:cNvPicPr>
          <p:nvPr/>
        </p:nvPicPr>
        <p:blipFill rotWithShape="1">
          <a:blip r:embed="rId4" cstate="email">
            <a:extLst>
              <a:ext uri="{28A0092B-C50C-407E-A947-70E740481C1C}">
                <a14:useLocalDpi xmlns:a14="http://schemas.microsoft.com/office/drawing/2010/main" val="0"/>
              </a:ext>
            </a:extLst>
          </a:blip>
          <a:srcRect t="1" b="16722"/>
          <a:stretch/>
        </p:blipFill>
        <p:spPr>
          <a:xfrm>
            <a:off x="0" y="870857"/>
            <a:ext cx="9144000" cy="5098143"/>
          </a:xfrm>
          <a:prstGeom prst="rect">
            <a:avLst/>
          </a:prstGeom>
        </p:spPr>
      </p:pic>
      <p:sp>
        <p:nvSpPr>
          <p:cNvPr id="9" name="Rectangle 8"/>
          <p:cNvSpPr/>
          <p:nvPr/>
        </p:nvSpPr>
        <p:spPr>
          <a:xfrm>
            <a:off x="2277533" y="3962400"/>
            <a:ext cx="6866467" cy="2015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362201" y="4038600"/>
            <a:ext cx="6781800" cy="1930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62200" y="4131729"/>
            <a:ext cx="6654800" cy="1659467"/>
          </a:xfrm>
        </p:spPr>
        <p:txBody>
          <a:bodyPr/>
          <a:lstStyle/>
          <a:p>
            <a:r>
              <a:rPr lang="en-US" sz="3200" b="1" dirty="0" smtClean="0"/>
              <a:t>Sustainable Agriculture</a:t>
            </a:r>
            <a:br>
              <a:rPr lang="en-US" sz="3200" b="1" dirty="0" smtClean="0"/>
            </a:br>
            <a:r>
              <a:rPr lang="en-US" sz="3200" b="1" dirty="0" smtClean="0"/>
              <a:t>Policy </a:t>
            </a:r>
            <a:r>
              <a:rPr lang="en-US" sz="3200" b="1" dirty="0"/>
              <a:t>Progress in the Farm Bill &amp;</a:t>
            </a:r>
            <a:r>
              <a:rPr lang="en-US" sz="3200" b="1" dirty="0" smtClean="0"/>
              <a:t> </a:t>
            </a:r>
            <a:r>
              <a:rPr lang="en-US" sz="3200" b="1" dirty="0"/>
              <a:t>Beyond</a:t>
            </a:r>
            <a:endParaRPr lang="en-US" sz="3200" b="1" dirty="0">
              <a:solidFill>
                <a:schemeClr val="tx1"/>
              </a:solidFill>
              <a:latin typeface="Calisto MT"/>
              <a:cs typeface="Calisto MT"/>
            </a:endParaRPr>
          </a:p>
        </p:txBody>
      </p:sp>
      <p:sp>
        <p:nvSpPr>
          <p:cNvPr id="3" name="Subtitle 2"/>
          <p:cNvSpPr>
            <a:spLocks noGrp="1"/>
          </p:cNvSpPr>
          <p:nvPr>
            <p:ph type="subTitle" idx="1"/>
          </p:nvPr>
        </p:nvSpPr>
        <p:spPr>
          <a:xfrm>
            <a:off x="2463800" y="6050037"/>
            <a:ext cx="6553200" cy="685800"/>
          </a:xfrm>
        </p:spPr>
        <p:txBody>
          <a:bodyPr>
            <a:normAutofit/>
          </a:bodyPr>
          <a:lstStyle/>
          <a:p>
            <a:r>
              <a:rPr lang="en-US" sz="1600" i="1" dirty="0" err="1" smtClean="0">
                <a:cs typeface="Calisto MT"/>
              </a:rPr>
              <a:t>Ferd</a:t>
            </a:r>
            <a:r>
              <a:rPr lang="en-US" sz="1600" i="1" dirty="0" smtClean="0">
                <a:cs typeface="Calisto MT"/>
              </a:rPr>
              <a:t> </a:t>
            </a:r>
            <a:r>
              <a:rPr lang="en-US" sz="1600" i="1" dirty="0" err="1" smtClean="0">
                <a:cs typeface="Calisto MT"/>
              </a:rPr>
              <a:t>Hoefner</a:t>
            </a:r>
            <a:r>
              <a:rPr lang="en-US" sz="1600" i="1" dirty="0" smtClean="0">
                <a:cs typeface="Calisto MT"/>
              </a:rPr>
              <a:t>, </a:t>
            </a:r>
            <a:r>
              <a:rPr lang="en-US" sz="1600" i="1" dirty="0">
                <a:cs typeface="Calisto MT"/>
              </a:rPr>
              <a:t>National Sustainable Agriculture Coalition</a:t>
            </a:r>
            <a:endParaRPr lang="en-US" sz="1600" i="1" dirty="0" smtClean="0">
              <a:cs typeface="Calisto MT"/>
            </a:endParaRPr>
          </a:p>
          <a:p>
            <a:r>
              <a:rPr lang="en-US" sz="1600" i="1" dirty="0" smtClean="0">
                <a:latin typeface="Calisto MT"/>
                <a:cs typeface="Calisto MT"/>
              </a:rPr>
              <a:t>Martha Noble, National Sustainable Agriculture Coalition</a:t>
            </a:r>
          </a:p>
        </p:txBody>
      </p:sp>
      <p:sp>
        <p:nvSpPr>
          <p:cNvPr id="7" name="Rectangle 6"/>
          <p:cNvSpPr/>
          <p:nvPr/>
        </p:nvSpPr>
        <p:spPr>
          <a:xfrm>
            <a:off x="0" y="0"/>
            <a:ext cx="9144000" cy="8708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10"/>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830" y="72574"/>
            <a:ext cx="3294744" cy="70737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cap="flat">
                <a:solidFill>
                  <a:schemeClr val="tx1"/>
                </a:solidFill>
                <a:miter lim="800000"/>
                <a:headEnd/>
                <a:tailEnd/>
              </a14:hiddenLine>
            </a:ext>
          </a:extLst>
        </p:spPr>
      </p:pic>
      <p:sp>
        <p:nvSpPr>
          <p:cNvPr id="8" name="Rectangle 7"/>
          <p:cNvSpPr/>
          <p:nvPr/>
        </p:nvSpPr>
        <p:spPr>
          <a:xfrm>
            <a:off x="3537857" y="72574"/>
            <a:ext cx="5606143" cy="707379"/>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476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800000"/>
                </a:solidFill>
              </a:rPr>
              <a:t>What’s Going On? (1)</a:t>
            </a:r>
            <a:endParaRPr lang="en-US" dirty="0">
              <a:solidFill>
                <a:srgbClr val="800000"/>
              </a:solidFill>
            </a:endParaRPr>
          </a:p>
        </p:txBody>
      </p:sp>
      <p:sp>
        <p:nvSpPr>
          <p:cNvPr id="5" name="Content Placeholder 4"/>
          <p:cNvSpPr>
            <a:spLocks noGrp="1"/>
          </p:cNvSpPr>
          <p:nvPr>
            <p:ph sz="quarter" idx="4294967295"/>
          </p:nvPr>
        </p:nvSpPr>
        <p:spPr>
          <a:xfrm>
            <a:off x="404048" y="1600199"/>
            <a:ext cx="8739952" cy="5000415"/>
          </a:xfrm>
        </p:spPr>
        <p:txBody>
          <a:bodyPr>
            <a:normAutofit lnSpcReduction="10000"/>
          </a:bodyPr>
          <a:lstStyle/>
          <a:p>
            <a:pPr>
              <a:spcAft>
                <a:spcPts val="1800"/>
              </a:spcAft>
            </a:pPr>
            <a:r>
              <a:rPr lang="en-US" dirty="0" smtClean="0">
                <a:solidFill>
                  <a:schemeClr val="accent1">
                    <a:lumMod val="50000"/>
                  </a:schemeClr>
                </a:solidFill>
              </a:rPr>
              <a:t>Senate passed its version of the 2012 Farm Bill in the summer of 2012 </a:t>
            </a:r>
          </a:p>
          <a:p>
            <a:pPr>
              <a:spcAft>
                <a:spcPts val="1800"/>
              </a:spcAft>
            </a:pPr>
            <a:r>
              <a:rPr lang="en-US" dirty="0" smtClean="0">
                <a:solidFill>
                  <a:schemeClr val="accent1">
                    <a:lumMod val="50000"/>
                  </a:schemeClr>
                </a:solidFill>
              </a:rPr>
              <a:t>House Agriculture Committee passed its version of the 2012 Farm Bill this summer</a:t>
            </a:r>
          </a:p>
          <a:p>
            <a:pPr>
              <a:spcAft>
                <a:spcPts val="1800"/>
              </a:spcAft>
            </a:pPr>
            <a:r>
              <a:rPr lang="en-US" dirty="0" smtClean="0">
                <a:solidFill>
                  <a:schemeClr val="accent1">
                    <a:lumMod val="50000"/>
                  </a:schemeClr>
                </a:solidFill>
              </a:rPr>
              <a:t>But the House of Representatives leadership declined to bring the committee’s bill to the floor – the Farm Bill reauthorization process stalled </a:t>
            </a:r>
          </a:p>
          <a:p>
            <a:pPr>
              <a:spcAft>
                <a:spcPts val="1800"/>
              </a:spcAft>
            </a:pPr>
            <a:r>
              <a:rPr lang="en-US" dirty="0" smtClean="0">
                <a:solidFill>
                  <a:schemeClr val="accent1">
                    <a:lumMod val="50000"/>
                  </a:schemeClr>
                </a:solidFill>
              </a:rPr>
              <a:t>Meanwhile, the old 2008 bill EXPIRED on October 1, 2012</a:t>
            </a:r>
            <a:endParaRPr lang="en-US" dirty="0">
              <a:solidFill>
                <a:schemeClr val="accent1">
                  <a:lumMod val="50000"/>
                </a:schemeClr>
              </a:solidFill>
            </a:endParaRPr>
          </a:p>
        </p:txBody>
      </p:sp>
    </p:spTree>
    <p:extLst>
      <p:ext uri="{BB962C8B-B14F-4D97-AF65-F5344CB8AC3E}">
        <p14:creationId xmlns:p14="http://schemas.microsoft.com/office/powerpoint/2010/main" val="65795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What’s Going On? (2)</a:t>
            </a:r>
            <a:endParaRPr lang="en-US" dirty="0">
              <a:solidFill>
                <a:srgbClr val="800000"/>
              </a:solidFill>
            </a:endParaRPr>
          </a:p>
        </p:txBody>
      </p:sp>
      <p:sp>
        <p:nvSpPr>
          <p:cNvPr id="3" name="Content Placeholder 2"/>
          <p:cNvSpPr>
            <a:spLocks noGrp="1"/>
          </p:cNvSpPr>
          <p:nvPr>
            <p:ph sz="quarter" idx="4294967295"/>
          </p:nvPr>
        </p:nvSpPr>
        <p:spPr>
          <a:xfrm>
            <a:off x="0" y="1019175"/>
            <a:ext cx="9144000" cy="5838825"/>
          </a:xfrm>
        </p:spPr>
        <p:txBody>
          <a:bodyPr>
            <a:noAutofit/>
          </a:bodyPr>
          <a:lstStyle/>
          <a:p>
            <a:r>
              <a:rPr lang="en-US" sz="2400" dirty="0" smtClean="0">
                <a:solidFill>
                  <a:srgbClr val="3F5613"/>
                </a:solidFill>
              </a:rPr>
              <a:t>Congress passed a partial extension of the 2012 Farm Bill until Sept. 30, 2013 with the fiscal cliff bill in January 2013. </a:t>
            </a:r>
          </a:p>
          <a:p>
            <a:endParaRPr lang="en-US" sz="2400" dirty="0" smtClean="0">
              <a:solidFill>
                <a:srgbClr val="3F5613"/>
              </a:solidFill>
            </a:endParaRPr>
          </a:p>
          <a:p>
            <a:r>
              <a:rPr lang="en-US" sz="2400" dirty="0" smtClean="0">
                <a:solidFill>
                  <a:srgbClr val="3F5613"/>
                </a:solidFill>
              </a:rPr>
              <a:t>Sustainable food and agriculture programs included in the extension provision up until the last minute but . . .</a:t>
            </a:r>
          </a:p>
          <a:p>
            <a:endParaRPr lang="en-US" sz="2400" dirty="0" smtClean="0">
              <a:solidFill>
                <a:srgbClr val="3F5613"/>
              </a:solidFill>
            </a:endParaRPr>
          </a:p>
          <a:p>
            <a:r>
              <a:rPr lang="en-US" sz="2400" dirty="0" smtClean="0">
                <a:solidFill>
                  <a:srgbClr val="3F5613"/>
                </a:solidFill>
              </a:rPr>
              <a:t>Final deal on Farm Bill extension:</a:t>
            </a:r>
          </a:p>
          <a:p>
            <a:endParaRPr lang="en-US" sz="2000" dirty="0" smtClean="0">
              <a:solidFill>
                <a:srgbClr val="3F5613"/>
              </a:solidFill>
            </a:endParaRPr>
          </a:p>
          <a:p>
            <a:pPr lvl="1"/>
            <a:r>
              <a:rPr lang="en-US" sz="2400" dirty="0" smtClean="0">
                <a:solidFill>
                  <a:srgbClr val="3F5613"/>
                </a:solidFill>
              </a:rPr>
              <a:t>No funding for many key sustainable agriculture programs  “stranded programs”</a:t>
            </a:r>
          </a:p>
          <a:p>
            <a:endParaRPr lang="en-US" sz="2400" dirty="0" smtClean="0">
              <a:solidFill>
                <a:srgbClr val="3F5613"/>
              </a:solidFill>
            </a:endParaRPr>
          </a:p>
          <a:p>
            <a:pPr lvl="1"/>
            <a:r>
              <a:rPr lang="en-US" sz="2400" dirty="0" smtClean="0">
                <a:solidFill>
                  <a:srgbClr val="3F5613"/>
                </a:solidFill>
              </a:rPr>
              <a:t>No reforms for farm subsidies, even direct payment subsidy eliminated in both House and Senate Farm Bills </a:t>
            </a:r>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Stranded Programs and Dollars</a:t>
            </a:r>
            <a:endParaRPr lang="en-US" dirty="0"/>
          </a:p>
        </p:txBody>
      </p:sp>
      <p:graphicFrame>
        <p:nvGraphicFramePr>
          <p:cNvPr id="8" name="Table 7"/>
          <p:cNvGraphicFramePr>
            <a:graphicFrameLocks noGrp="1"/>
          </p:cNvGraphicFramePr>
          <p:nvPr/>
        </p:nvGraphicFramePr>
        <p:xfrm>
          <a:off x="821803" y="1334428"/>
          <a:ext cx="7801336" cy="5006957"/>
        </p:xfrm>
        <a:graphic>
          <a:graphicData uri="http://schemas.openxmlformats.org/drawingml/2006/table">
            <a:tbl>
              <a:tblPr/>
              <a:tblGrid>
                <a:gridCol w="3571696"/>
                <a:gridCol w="1409880"/>
                <a:gridCol w="1409880"/>
                <a:gridCol w="1409880"/>
              </a:tblGrid>
              <a:tr h="514686">
                <a:tc>
                  <a:txBody>
                    <a:bodyPr/>
                    <a:lstStyle/>
                    <a:p>
                      <a:pPr marL="0" marR="0" algn="ctr">
                        <a:spcBef>
                          <a:spcPts val="0"/>
                        </a:spcBef>
                        <a:spcAft>
                          <a:spcPts val="0"/>
                        </a:spcAft>
                      </a:pPr>
                      <a:r>
                        <a:rPr lang="en-US" sz="1200" b="1" dirty="0">
                          <a:solidFill>
                            <a:srgbClr val="1A1A1A"/>
                          </a:solidFill>
                          <a:latin typeface="Garamond"/>
                          <a:ea typeface="Times New Roman"/>
                          <a:cs typeface="Arial"/>
                        </a:rPr>
                        <a:t>Farm Bill Title and Programs</a:t>
                      </a:r>
                      <a:endParaRPr lang="en-US" sz="1200" dirty="0">
                        <a:latin typeface="Cambria"/>
                        <a:ea typeface="Times New Roman"/>
                        <a:cs typeface="Times New Roman"/>
                      </a:endParaRPr>
                    </a:p>
                  </a:txBody>
                  <a:tcPr marL="45375" marR="45375" marT="0" marB="0" anchor="ctr">
                    <a:lnL w="12700" cap="flat" cmpd="sng" algn="ctr">
                      <a:solidFill>
                        <a:srgbClr val="000000"/>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200" b="1">
                          <a:solidFill>
                            <a:srgbClr val="1A1A1A"/>
                          </a:solidFill>
                          <a:latin typeface="Garamond"/>
                          <a:ea typeface="Times New Roman"/>
                          <a:cs typeface="Arial"/>
                        </a:rPr>
                        <a:t>2012 Farm Bill Level for 2013</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200" b="1">
                          <a:solidFill>
                            <a:srgbClr val="1A1A1A"/>
                          </a:solidFill>
                          <a:latin typeface="Garamond"/>
                          <a:ea typeface="Times New Roman"/>
                          <a:cs typeface="Arial"/>
                        </a:rPr>
                        <a:t>Stabenow/Lucas 12/29 Level for 2013</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200" b="1">
                          <a:solidFill>
                            <a:srgbClr val="1A1A1A"/>
                          </a:solidFill>
                          <a:latin typeface="Garamond"/>
                          <a:ea typeface="Times New Roman"/>
                          <a:cs typeface="Arial"/>
                        </a:rPr>
                        <a:t>Biden-McConnell 12/31 Final Level</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1A1A1A"/>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DE9D9"/>
                    </a:solidFill>
                  </a:tcPr>
                </a:tc>
              </a:tr>
              <a:tr h="171563">
                <a:tc>
                  <a:txBody>
                    <a:bodyPr/>
                    <a:lstStyle/>
                    <a:p>
                      <a:pPr marL="0" marR="0" algn="ctr">
                        <a:spcBef>
                          <a:spcPts val="0"/>
                        </a:spcBef>
                        <a:spcAft>
                          <a:spcPts val="0"/>
                        </a:spcAft>
                      </a:pPr>
                      <a:r>
                        <a:rPr lang="en-US" sz="1200" b="1" dirty="0">
                          <a:solidFill>
                            <a:srgbClr val="1A1A1A"/>
                          </a:solidFill>
                          <a:latin typeface="Garamond"/>
                          <a:ea typeface="Times New Roman"/>
                          <a:cs typeface="Arial"/>
                        </a:rPr>
                        <a:t>Conservation</a:t>
                      </a:r>
                      <a:endParaRPr lang="en-US" sz="1200" dirty="0">
                        <a:latin typeface="Cambria"/>
                        <a:ea typeface="Times New Roman"/>
                        <a:cs typeface="Times New Roman"/>
                      </a:endParaRPr>
                    </a:p>
                  </a:txBody>
                  <a:tcPr marL="45375" marR="45375" marT="0" marB="0" anchor="ctr">
                    <a:lnL w="12700" cap="flat" cmpd="sng" algn="ctr">
                      <a:solidFill>
                        <a:srgbClr val="000000"/>
                      </a:solidFill>
                      <a:prstDash val="solid"/>
                      <a:round/>
                      <a:headEnd type="none" w="med" len="med"/>
                      <a:tailEnd type="none" w="med" len="med"/>
                    </a:lnL>
                    <a:lnR w="12700" cap="flat" cmpd="sng" algn="ctr">
                      <a:solidFill>
                        <a:srgbClr val="1A1A1A"/>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marL="0" marR="0">
                        <a:spcBef>
                          <a:spcPts val="0"/>
                        </a:spcBef>
                        <a:spcAft>
                          <a:spcPts val="0"/>
                        </a:spcAft>
                      </a:pPr>
                      <a:endParaRPr lang="en-US" sz="1200">
                        <a:solidFill>
                          <a:srgbClr val="1A1A1A"/>
                        </a:solidFill>
                        <a:latin typeface="Garamond"/>
                        <a:ea typeface="Times New Roman"/>
                        <a:cs typeface="Arial"/>
                      </a:endParaRPr>
                    </a:p>
                  </a:txBody>
                  <a:tcPr marL="45375" marR="45375" marT="0" marB="0">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D0D0D0"/>
                    </a:solidFill>
                  </a:tcPr>
                </a:tc>
                <a:tc>
                  <a:txBody>
                    <a:bodyPr/>
                    <a:lstStyle/>
                    <a:p>
                      <a:pPr marL="0" marR="0">
                        <a:spcBef>
                          <a:spcPts val="0"/>
                        </a:spcBef>
                        <a:spcAft>
                          <a:spcPts val="0"/>
                        </a:spcAft>
                      </a:pPr>
                      <a:endParaRPr lang="en-US" sz="1200">
                        <a:solidFill>
                          <a:srgbClr val="1A1A1A"/>
                        </a:solidFill>
                        <a:latin typeface="Garamond"/>
                        <a:ea typeface="Times New Roman"/>
                        <a:cs typeface="Arial"/>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D0D0D0"/>
                    </a:solidFill>
                  </a:tcPr>
                </a:tc>
                <a:tc>
                  <a:txBody>
                    <a:bodyPr/>
                    <a:lstStyle/>
                    <a:p>
                      <a:pPr marL="0" marR="0">
                        <a:spcBef>
                          <a:spcPts val="0"/>
                        </a:spcBef>
                        <a:spcAft>
                          <a:spcPts val="0"/>
                        </a:spcAft>
                      </a:pPr>
                      <a:endParaRPr lang="en-US" sz="1200">
                        <a:solidFill>
                          <a:srgbClr val="1A1A1A"/>
                        </a:solidFill>
                        <a:latin typeface="Garamond"/>
                        <a:ea typeface="Times New Roman"/>
                        <a:cs typeface="Arial"/>
                      </a:endParaRPr>
                    </a:p>
                  </a:txBody>
                  <a:tcPr marL="45375" marR="45375" marT="0" marB="0">
                    <a:lnL w="12700" cap="flat" cmpd="sng" algn="ctr">
                      <a:solidFill>
                        <a:srgbClr val="1A1A1A"/>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D0D0D0"/>
                    </a:solidFill>
                  </a:tcPr>
                </a:tc>
              </a:tr>
              <a:tr h="220580">
                <a:tc>
                  <a:txBody>
                    <a:bodyPr/>
                    <a:lstStyle/>
                    <a:p>
                      <a:pPr marL="0" marR="0">
                        <a:spcBef>
                          <a:spcPts val="0"/>
                        </a:spcBef>
                        <a:spcAft>
                          <a:spcPts val="0"/>
                        </a:spcAft>
                      </a:pPr>
                      <a:r>
                        <a:rPr lang="en-US" sz="1200" b="1" dirty="0">
                          <a:solidFill>
                            <a:srgbClr val="1A1A1A"/>
                          </a:solidFill>
                          <a:latin typeface="Garamond"/>
                          <a:ea typeface="Times New Roman"/>
                          <a:cs typeface="Arial"/>
                        </a:rPr>
                        <a:t>Voluntary Public Access</a:t>
                      </a:r>
                      <a:endParaRPr lang="en-US" sz="1200" dirty="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$8 million</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$10 million</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$0</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r>
              <a:tr h="220580">
                <a:tc>
                  <a:txBody>
                    <a:bodyPr/>
                    <a:lstStyle/>
                    <a:p>
                      <a:pPr marL="0" marR="0">
                        <a:spcBef>
                          <a:spcPts val="0"/>
                        </a:spcBef>
                        <a:spcAft>
                          <a:spcPts val="0"/>
                        </a:spcAft>
                      </a:pPr>
                      <a:r>
                        <a:rPr lang="en-US" sz="1200" b="1" dirty="0">
                          <a:solidFill>
                            <a:srgbClr val="1A1A1A"/>
                          </a:solidFill>
                          <a:latin typeface="Garamond"/>
                          <a:ea typeface="Times New Roman"/>
                          <a:cs typeface="Arial"/>
                        </a:rPr>
                        <a:t>CRP-Transition Incentive Program</a:t>
                      </a:r>
                      <a:endParaRPr lang="en-US" sz="1200" dirty="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$10 million</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$0</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$0</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r>
              <a:tr h="171563">
                <a:tc>
                  <a:txBody>
                    <a:bodyPr/>
                    <a:lstStyle/>
                    <a:p>
                      <a:pPr marL="0" marR="0" algn="ctr">
                        <a:spcBef>
                          <a:spcPts val="0"/>
                        </a:spcBef>
                        <a:spcAft>
                          <a:spcPts val="0"/>
                        </a:spcAft>
                      </a:pPr>
                      <a:r>
                        <a:rPr lang="en-US" sz="1200" b="1" dirty="0">
                          <a:solidFill>
                            <a:srgbClr val="1A1A1A"/>
                          </a:solidFill>
                          <a:latin typeface="Garamond"/>
                          <a:ea typeface="Times New Roman"/>
                          <a:cs typeface="Arial"/>
                        </a:rPr>
                        <a:t>Rural Development</a:t>
                      </a:r>
                      <a:endParaRPr lang="en-US" sz="1200" dirty="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D0D0D0"/>
                    </a:solidFill>
                  </a:tcPr>
                </a:tc>
                <a:tc>
                  <a:txBody>
                    <a:bodyPr/>
                    <a:lstStyle/>
                    <a:p>
                      <a:pPr marL="0" marR="0" algn="ctr">
                        <a:spcBef>
                          <a:spcPts val="0"/>
                        </a:spcBef>
                        <a:spcAft>
                          <a:spcPts val="0"/>
                        </a:spcAft>
                      </a:pPr>
                      <a:endParaRPr lang="en-US" sz="1200">
                        <a:solidFill>
                          <a:srgbClr val="1A1A1A"/>
                        </a:solidFill>
                        <a:latin typeface="Garamond"/>
                        <a:ea typeface="Times New Roman"/>
                        <a:cs typeface="Arial"/>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D0D0D0"/>
                    </a:solidFill>
                  </a:tcPr>
                </a:tc>
                <a:tc>
                  <a:txBody>
                    <a:bodyPr/>
                    <a:lstStyle/>
                    <a:p>
                      <a:pPr marL="0" marR="0" algn="ctr">
                        <a:spcBef>
                          <a:spcPts val="0"/>
                        </a:spcBef>
                        <a:spcAft>
                          <a:spcPts val="0"/>
                        </a:spcAft>
                      </a:pPr>
                      <a:endParaRPr lang="en-US" sz="1200">
                        <a:solidFill>
                          <a:srgbClr val="1A1A1A"/>
                        </a:solidFill>
                        <a:latin typeface="Garamond"/>
                        <a:ea typeface="Times New Roman"/>
                        <a:cs typeface="Arial"/>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D0D0D0"/>
                    </a:solidFill>
                  </a:tcPr>
                </a:tc>
                <a:tc>
                  <a:txBody>
                    <a:bodyPr/>
                    <a:lstStyle/>
                    <a:p>
                      <a:pPr marL="0" marR="0" algn="ctr">
                        <a:spcBef>
                          <a:spcPts val="0"/>
                        </a:spcBef>
                        <a:spcAft>
                          <a:spcPts val="0"/>
                        </a:spcAft>
                      </a:pPr>
                      <a:endParaRPr lang="en-US" sz="1200">
                        <a:solidFill>
                          <a:srgbClr val="1A1A1A"/>
                        </a:solidFill>
                        <a:latin typeface="Garamond"/>
                        <a:ea typeface="Times New Roman"/>
                        <a:cs typeface="Arial"/>
                      </a:endParaRPr>
                    </a:p>
                  </a:txBody>
                  <a:tcPr marL="45375" marR="45375" marT="0" marB="0" anchor="ctr">
                    <a:lnL w="12700" cap="flat" cmpd="sng" algn="ctr">
                      <a:solidFill>
                        <a:srgbClr val="1A1A1A"/>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D0D0D0"/>
                    </a:solidFill>
                  </a:tcPr>
                </a:tc>
              </a:tr>
              <a:tr h="220580">
                <a:tc>
                  <a:txBody>
                    <a:bodyPr/>
                    <a:lstStyle/>
                    <a:p>
                      <a:pPr marL="0" marR="0">
                        <a:spcBef>
                          <a:spcPts val="0"/>
                        </a:spcBef>
                        <a:spcAft>
                          <a:spcPts val="0"/>
                        </a:spcAft>
                      </a:pPr>
                      <a:r>
                        <a:rPr lang="en-US" sz="1200" b="1" dirty="0">
                          <a:solidFill>
                            <a:srgbClr val="1A1A1A"/>
                          </a:solidFill>
                          <a:latin typeface="Garamond"/>
                          <a:ea typeface="Times New Roman"/>
                          <a:cs typeface="Arial"/>
                        </a:rPr>
                        <a:t>Rural Microenterprise Assistance</a:t>
                      </a:r>
                      <a:endParaRPr lang="en-US" sz="1200" dirty="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$3 million</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$3 million</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$0</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r>
              <a:tr h="220580">
                <a:tc>
                  <a:txBody>
                    <a:bodyPr/>
                    <a:lstStyle/>
                    <a:p>
                      <a:pPr marL="0" marR="0">
                        <a:spcBef>
                          <a:spcPts val="0"/>
                        </a:spcBef>
                        <a:spcAft>
                          <a:spcPts val="0"/>
                        </a:spcAft>
                      </a:pPr>
                      <a:r>
                        <a:rPr lang="en-US" sz="1200" b="1" dirty="0">
                          <a:solidFill>
                            <a:srgbClr val="1A1A1A"/>
                          </a:solidFill>
                          <a:latin typeface="Garamond"/>
                          <a:ea typeface="Times New Roman"/>
                          <a:cs typeface="Arial"/>
                        </a:rPr>
                        <a:t>Value-Added Producer Grants</a:t>
                      </a:r>
                      <a:endParaRPr lang="en-US" sz="1200" dirty="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$10 million</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$3 million</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$0</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r>
              <a:tr h="171563">
                <a:tc>
                  <a:txBody>
                    <a:bodyPr/>
                    <a:lstStyle/>
                    <a:p>
                      <a:pPr marL="0" marR="0" algn="ctr">
                        <a:spcBef>
                          <a:spcPts val="0"/>
                        </a:spcBef>
                        <a:spcAft>
                          <a:spcPts val="0"/>
                        </a:spcAft>
                      </a:pPr>
                      <a:r>
                        <a:rPr lang="en-US" sz="1200" b="1" dirty="0">
                          <a:solidFill>
                            <a:srgbClr val="1A1A1A"/>
                          </a:solidFill>
                          <a:latin typeface="Garamond"/>
                          <a:ea typeface="Times New Roman"/>
                          <a:cs typeface="Arial"/>
                        </a:rPr>
                        <a:t>Research</a:t>
                      </a:r>
                      <a:endParaRPr lang="en-US" sz="1200" dirty="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D0D0D0"/>
                    </a:solidFill>
                  </a:tcPr>
                </a:tc>
                <a:tc>
                  <a:txBody>
                    <a:bodyPr/>
                    <a:lstStyle/>
                    <a:p>
                      <a:pPr marL="0" marR="0" algn="ctr">
                        <a:spcBef>
                          <a:spcPts val="0"/>
                        </a:spcBef>
                        <a:spcAft>
                          <a:spcPts val="0"/>
                        </a:spcAft>
                      </a:pPr>
                      <a:endParaRPr lang="en-US" sz="1200">
                        <a:solidFill>
                          <a:srgbClr val="1A1A1A"/>
                        </a:solidFill>
                        <a:latin typeface="Garamond"/>
                        <a:ea typeface="Times New Roman"/>
                        <a:cs typeface="Arial"/>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D0D0D0"/>
                    </a:solidFill>
                  </a:tcPr>
                </a:tc>
                <a:tc>
                  <a:txBody>
                    <a:bodyPr/>
                    <a:lstStyle/>
                    <a:p>
                      <a:pPr marL="0" marR="0" algn="ctr">
                        <a:spcBef>
                          <a:spcPts val="0"/>
                        </a:spcBef>
                        <a:spcAft>
                          <a:spcPts val="0"/>
                        </a:spcAft>
                      </a:pPr>
                      <a:endParaRPr lang="en-US" sz="1200">
                        <a:solidFill>
                          <a:srgbClr val="1A1A1A"/>
                        </a:solidFill>
                        <a:latin typeface="Garamond"/>
                        <a:ea typeface="Times New Roman"/>
                        <a:cs typeface="Arial"/>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D0D0D0"/>
                    </a:solidFill>
                  </a:tcPr>
                </a:tc>
                <a:tc>
                  <a:txBody>
                    <a:bodyPr/>
                    <a:lstStyle/>
                    <a:p>
                      <a:pPr marL="0" marR="0" algn="ctr">
                        <a:spcBef>
                          <a:spcPts val="0"/>
                        </a:spcBef>
                        <a:spcAft>
                          <a:spcPts val="0"/>
                        </a:spcAft>
                      </a:pPr>
                      <a:endParaRPr lang="en-US" sz="1200">
                        <a:solidFill>
                          <a:srgbClr val="1A1A1A"/>
                        </a:solidFill>
                        <a:latin typeface="Garamond"/>
                        <a:ea typeface="Times New Roman"/>
                        <a:cs typeface="Arial"/>
                      </a:endParaRPr>
                    </a:p>
                  </a:txBody>
                  <a:tcPr marL="45375" marR="45375" marT="0" marB="0" anchor="ctr">
                    <a:lnL w="12700" cap="flat" cmpd="sng" algn="ctr">
                      <a:solidFill>
                        <a:srgbClr val="1A1A1A"/>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D0D0D0"/>
                    </a:solidFill>
                  </a:tcPr>
                </a:tc>
              </a:tr>
              <a:tr h="220580">
                <a:tc>
                  <a:txBody>
                    <a:bodyPr/>
                    <a:lstStyle/>
                    <a:p>
                      <a:pPr marL="0" marR="0">
                        <a:spcBef>
                          <a:spcPts val="0"/>
                        </a:spcBef>
                        <a:spcAft>
                          <a:spcPts val="0"/>
                        </a:spcAft>
                      </a:pPr>
                      <a:r>
                        <a:rPr lang="en-US" sz="1200" b="1" dirty="0">
                          <a:solidFill>
                            <a:srgbClr val="1A1A1A"/>
                          </a:solidFill>
                          <a:latin typeface="Garamond"/>
                          <a:ea typeface="Times New Roman"/>
                          <a:cs typeface="Arial"/>
                        </a:rPr>
                        <a:t>Organic Research and Extension</a:t>
                      </a:r>
                      <a:endParaRPr lang="en-US" sz="1200" dirty="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$20 million</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$20 million</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$0</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r>
              <a:tr h="220580">
                <a:tc>
                  <a:txBody>
                    <a:bodyPr/>
                    <a:lstStyle/>
                    <a:p>
                      <a:pPr marL="0" marR="0">
                        <a:spcBef>
                          <a:spcPts val="0"/>
                        </a:spcBef>
                        <a:spcAft>
                          <a:spcPts val="0"/>
                        </a:spcAft>
                      </a:pPr>
                      <a:r>
                        <a:rPr lang="en-US" sz="1200" b="1">
                          <a:solidFill>
                            <a:srgbClr val="1A1A1A"/>
                          </a:solidFill>
                          <a:latin typeface="Garamond"/>
                          <a:ea typeface="Times New Roman"/>
                          <a:cs typeface="Arial"/>
                        </a:rPr>
                        <a:t>Specialty Crop Research Initiative</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1A1A1A"/>
                          </a:solidFill>
                          <a:latin typeface="Garamond"/>
                          <a:ea typeface="Times New Roman"/>
                          <a:cs typeface="Arial"/>
                        </a:rPr>
                        <a:t>$25 million</a:t>
                      </a:r>
                      <a:endParaRPr lang="en-US" sz="1200" dirty="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$50 million</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$0</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r>
              <a:tr h="220580">
                <a:tc>
                  <a:txBody>
                    <a:bodyPr/>
                    <a:lstStyle/>
                    <a:p>
                      <a:pPr marL="0" marR="0">
                        <a:spcBef>
                          <a:spcPts val="0"/>
                        </a:spcBef>
                        <a:spcAft>
                          <a:spcPts val="0"/>
                        </a:spcAft>
                      </a:pPr>
                      <a:r>
                        <a:rPr lang="en-US" sz="1200" b="1">
                          <a:solidFill>
                            <a:srgbClr val="1A1A1A"/>
                          </a:solidFill>
                          <a:latin typeface="Garamond"/>
                          <a:ea typeface="Times New Roman"/>
                          <a:cs typeface="Arial"/>
                        </a:rPr>
                        <a:t>Beginning Farmer Development Program </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1A1A1A"/>
                          </a:solidFill>
                          <a:latin typeface="Garamond"/>
                          <a:ea typeface="Times New Roman"/>
                          <a:cs typeface="Arial"/>
                        </a:rPr>
                        <a:t>$17 million</a:t>
                      </a:r>
                      <a:endParaRPr lang="en-US" sz="1200" dirty="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$19 million</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$0</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r>
              <a:tr h="171563">
                <a:tc>
                  <a:txBody>
                    <a:bodyPr/>
                    <a:lstStyle/>
                    <a:p>
                      <a:pPr marL="0" marR="0" algn="ctr">
                        <a:spcBef>
                          <a:spcPts val="0"/>
                        </a:spcBef>
                        <a:spcAft>
                          <a:spcPts val="0"/>
                        </a:spcAft>
                      </a:pPr>
                      <a:r>
                        <a:rPr lang="en-US" sz="1200" b="1">
                          <a:solidFill>
                            <a:srgbClr val="1A1A1A"/>
                          </a:solidFill>
                          <a:latin typeface="Garamond"/>
                          <a:ea typeface="Times New Roman"/>
                          <a:cs typeface="Arial"/>
                        </a:rPr>
                        <a:t>Energy</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D0D0D0"/>
                    </a:solidFill>
                  </a:tcPr>
                </a:tc>
                <a:tc>
                  <a:txBody>
                    <a:bodyPr/>
                    <a:lstStyle/>
                    <a:p>
                      <a:pPr marL="0" marR="0" algn="ctr">
                        <a:spcBef>
                          <a:spcPts val="0"/>
                        </a:spcBef>
                        <a:spcAft>
                          <a:spcPts val="0"/>
                        </a:spcAft>
                      </a:pPr>
                      <a:endParaRPr lang="en-US" sz="1200">
                        <a:solidFill>
                          <a:srgbClr val="1A1A1A"/>
                        </a:solidFill>
                        <a:latin typeface="Garamond"/>
                        <a:ea typeface="Times New Roman"/>
                        <a:cs typeface="Arial"/>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D0D0D0"/>
                    </a:solidFill>
                  </a:tcPr>
                </a:tc>
                <a:tc>
                  <a:txBody>
                    <a:bodyPr/>
                    <a:lstStyle/>
                    <a:p>
                      <a:pPr marL="0" marR="0" algn="ctr">
                        <a:spcBef>
                          <a:spcPts val="0"/>
                        </a:spcBef>
                        <a:spcAft>
                          <a:spcPts val="0"/>
                        </a:spcAft>
                      </a:pPr>
                      <a:endParaRPr lang="en-US" sz="1200">
                        <a:solidFill>
                          <a:srgbClr val="1A1A1A"/>
                        </a:solidFill>
                        <a:latin typeface="Garamond"/>
                        <a:ea typeface="Times New Roman"/>
                        <a:cs typeface="Arial"/>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D0D0D0"/>
                    </a:solidFill>
                  </a:tcPr>
                </a:tc>
                <a:tc>
                  <a:txBody>
                    <a:bodyPr/>
                    <a:lstStyle/>
                    <a:p>
                      <a:pPr marL="0" marR="0" algn="ctr">
                        <a:spcBef>
                          <a:spcPts val="0"/>
                        </a:spcBef>
                        <a:spcAft>
                          <a:spcPts val="0"/>
                        </a:spcAft>
                      </a:pPr>
                      <a:endParaRPr lang="en-US" sz="1200">
                        <a:solidFill>
                          <a:srgbClr val="1A1A1A"/>
                        </a:solidFill>
                        <a:latin typeface="Garamond"/>
                        <a:ea typeface="Times New Roman"/>
                        <a:cs typeface="Arial"/>
                      </a:endParaRPr>
                    </a:p>
                  </a:txBody>
                  <a:tcPr marL="45375" marR="45375" marT="0" marB="0" anchor="ctr">
                    <a:lnL w="12700" cap="flat" cmpd="sng" algn="ctr">
                      <a:solidFill>
                        <a:srgbClr val="1A1A1A"/>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D0D0D0"/>
                    </a:solidFill>
                  </a:tcPr>
                </a:tc>
              </a:tr>
              <a:tr h="220580">
                <a:tc>
                  <a:txBody>
                    <a:bodyPr/>
                    <a:lstStyle/>
                    <a:p>
                      <a:pPr marL="0" marR="0">
                        <a:spcBef>
                          <a:spcPts val="0"/>
                        </a:spcBef>
                        <a:spcAft>
                          <a:spcPts val="0"/>
                        </a:spcAft>
                      </a:pPr>
                      <a:r>
                        <a:rPr lang="en-US" sz="1200" b="1">
                          <a:solidFill>
                            <a:srgbClr val="1A1A1A"/>
                          </a:solidFill>
                          <a:latin typeface="Garamond"/>
                          <a:ea typeface="Times New Roman"/>
                          <a:cs typeface="Arial"/>
                        </a:rPr>
                        <a:t>Rural Energy for American Program</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1A1A1A"/>
                          </a:solidFill>
                          <a:latin typeface="Garamond"/>
                          <a:ea typeface="Times New Roman"/>
                          <a:cs typeface="Arial"/>
                        </a:rPr>
                        <a:t>$48.2 million</a:t>
                      </a:r>
                      <a:endParaRPr lang="en-US" sz="1200" dirty="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$51 million</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$0</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r>
              <a:tr h="220580">
                <a:tc>
                  <a:txBody>
                    <a:bodyPr/>
                    <a:lstStyle/>
                    <a:p>
                      <a:pPr marL="0" marR="0">
                        <a:spcBef>
                          <a:spcPts val="0"/>
                        </a:spcBef>
                        <a:spcAft>
                          <a:spcPts val="0"/>
                        </a:spcAft>
                      </a:pPr>
                      <a:r>
                        <a:rPr lang="en-US" sz="1200" b="1">
                          <a:solidFill>
                            <a:srgbClr val="1A1A1A"/>
                          </a:solidFill>
                          <a:latin typeface="Garamond"/>
                          <a:ea typeface="Times New Roman"/>
                          <a:cs typeface="Arial"/>
                        </a:rPr>
                        <a:t>Biomass Research and Development </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1A1A1A"/>
                          </a:solidFill>
                          <a:latin typeface="Garamond"/>
                          <a:ea typeface="Times New Roman"/>
                          <a:cs typeface="Arial"/>
                        </a:rPr>
                        <a:t>$26 million</a:t>
                      </a:r>
                      <a:endParaRPr lang="en-US" sz="1200" dirty="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$33.6 million</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$0</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r>
              <a:tr h="220580">
                <a:tc>
                  <a:txBody>
                    <a:bodyPr/>
                    <a:lstStyle/>
                    <a:p>
                      <a:pPr marL="0" marR="0">
                        <a:spcBef>
                          <a:spcPts val="0"/>
                        </a:spcBef>
                        <a:spcAft>
                          <a:spcPts val="0"/>
                        </a:spcAft>
                      </a:pPr>
                      <a:r>
                        <a:rPr lang="en-US" sz="1200" b="1">
                          <a:solidFill>
                            <a:srgbClr val="1A1A1A"/>
                          </a:solidFill>
                          <a:latin typeface="Garamond"/>
                          <a:ea typeface="Times New Roman"/>
                          <a:cs typeface="Arial"/>
                        </a:rPr>
                        <a:t>Biomass Crop Assistance Program</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$38.6 million</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1A1A1A"/>
                          </a:solidFill>
                          <a:latin typeface="Garamond"/>
                          <a:ea typeface="Times New Roman"/>
                          <a:cs typeface="Arial"/>
                        </a:rPr>
                        <a:t>$38.6 million</a:t>
                      </a:r>
                      <a:endParaRPr lang="en-US" sz="1200" dirty="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$0</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r>
              <a:tr h="171563">
                <a:tc>
                  <a:txBody>
                    <a:bodyPr/>
                    <a:lstStyle/>
                    <a:p>
                      <a:pPr marL="0" marR="0" algn="ctr">
                        <a:spcBef>
                          <a:spcPts val="0"/>
                        </a:spcBef>
                        <a:spcAft>
                          <a:spcPts val="0"/>
                        </a:spcAft>
                      </a:pPr>
                      <a:r>
                        <a:rPr lang="en-US" sz="1200" b="1">
                          <a:solidFill>
                            <a:srgbClr val="1A1A1A"/>
                          </a:solidFill>
                          <a:latin typeface="Garamond"/>
                          <a:ea typeface="Times New Roman"/>
                          <a:cs typeface="Arial"/>
                        </a:rPr>
                        <a:t>Specialty Crops and Organic</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D0D0D0"/>
                    </a:solidFill>
                  </a:tcPr>
                </a:tc>
                <a:tc>
                  <a:txBody>
                    <a:bodyPr/>
                    <a:lstStyle/>
                    <a:p>
                      <a:pPr marL="0" marR="0" algn="ctr">
                        <a:spcBef>
                          <a:spcPts val="0"/>
                        </a:spcBef>
                        <a:spcAft>
                          <a:spcPts val="0"/>
                        </a:spcAft>
                      </a:pPr>
                      <a:endParaRPr lang="en-US" sz="1200">
                        <a:solidFill>
                          <a:srgbClr val="1A1A1A"/>
                        </a:solidFill>
                        <a:latin typeface="Garamond"/>
                        <a:ea typeface="Times New Roman"/>
                        <a:cs typeface="Arial"/>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D0D0D0"/>
                    </a:solidFill>
                  </a:tcPr>
                </a:tc>
                <a:tc>
                  <a:txBody>
                    <a:bodyPr/>
                    <a:lstStyle/>
                    <a:p>
                      <a:pPr marL="0" marR="0" algn="ctr">
                        <a:spcBef>
                          <a:spcPts val="0"/>
                        </a:spcBef>
                        <a:spcAft>
                          <a:spcPts val="0"/>
                        </a:spcAft>
                      </a:pPr>
                      <a:endParaRPr lang="en-US" sz="1200" dirty="0">
                        <a:solidFill>
                          <a:srgbClr val="1A1A1A"/>
                        </a:solidFill>
                        <a:latin typeface="Garamond"/>
                        <a:ea typeface="Times New Roman"/>
                        <a:cs typeface="Arial"/>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D0D0D0"/>
                    </a:solidFill>
                  </a:tcPr>
                </a:tc>
                <a:tc>
                  <a:txBody>
                    <a:bodyPr/>
                    <a:lstStyle/>
                    <a:p>
                      <a:pPr marL="0" marR="0" algn="ctr">
                        <a:spcBef>
                          <a:spcPts val="0"/>
                        </a:spcBef>
                        <a:spcAft>
                          <a:spcPts val="0"/>
                        </a:spcAft>
                      </a:pPr>
                      <a:endParaRPr lang="en-US" sz="1200">
                        <a:solidFill>
                          <a:srgbClr val="1A1A1A"/>
                        </a:solidFill>
                        <a:latin typeface="Garamond"/>
                        <a:ea typeface="Times New Roman"/>
                        <a:cs typeface="Arial"/>
                      </a:endParaRPr>
                    </a:p>
                  </a:txBody>
                  <a:tcPr marL="45375" marR="45375" marT="0" marB="0" anchor="ctr">
                    <a:lnL w="12700" cap="flat" cmpd="sng" algn="ctr">
                      <a:solidFill>
                        <a:srgbClr val="1A1A1A"/>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D0D0D0"/>
                    </a:solidFill>
                  </a:tcPr>
                </a:tc>
              </a:tr>
              <a:tr h="220580">
                <a:tc>
                  <a:txBody>
                    <a:bodyPr/>
                    <a:lstStyle/>
                    <a:p>
                      <a:pPr marL="0" marR="0">
                        <a:spcBef>
                          <a:spcPts val="0"/>
                        </a:spcBef>
                        <a:spcAft>
                          <a:spcPts val="0"/>
                        </a:spcAft>
                      </a:pPr>
                      <a:r>
                        <a:rPr lang="en-US" sz="1200" b="1">
                          <a:solidFill>
                            <a:srgbClr val="1A1A1A"/>
                          </a:solidFill>
                          <a:latin typeface="Garamond"/>
                          <a:ea typeface="Times New Roman"/>
                          <a:cs typeface="Arial"/>
                        </a:rPr>
                        <a:t>Farmers Market Promotion Program</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$20 million</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1A1A1A"/>
                          </a:solidFill>
                          <a:latin typeface="Garamond"/>
                          <a:ea typeface="Times New Roman"/>
                          <a:cs typeface="Arial"/>
                        </a:rPr>
                        <a:t>$10 million</a:t>
                      </a:r>
                      <a:endParaRPr lang="en-US" sz="1200" dirty="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$0</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r>
              <a:tr h="220580">
                <a:tc>
                  <a:txBody>
                    <a:bodyPr/>
                    <a:lstStyle/>
                    <a:p>
                      <a:pPr marL="0" marR="0">
                        <a:spcBef>
                          <a:spcPts val="0"/>
                        </a:spcBef>
                        <a:spcAft>
                          <a:spcPts val="0"/>
                        </a:spcAft>
                      </a:pPr>
                      <a:r>
                        <a:rPr lang="en-US" sz="1200" b="1">
                          <a:solidFill>
                            <a:srgbClr val="1A1A1A"/>
                          </a:solidFill>
                          <a:latin typeface="Garamond"/>
                          <a:ea typeface="Times New Roman"/>
                          <a:cs typeface="Arial"/>
                        </a:rPr>
                        <a:t>National Organic Certification Cost Share</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$11.5 million</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1A1A1A"/>
                          </a:solidFill>
                          <a:latin typeface="Garamond"/>
                          <a:ea typeface="Times New Roman"/>
                          <a:cs typeface="Arial"/>
                        </a:rPr>
                        <a:t>$5 million</a:t>
                      </a:r>
                      <a:endParaRPr lang="en-US" sz="1200" dirty="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$0</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r>
              <a:tr h="220580">
                <a:tc>
                  <a:txBody>
                    <a:bodyPr/>
                    <a:lstStyle/>
                    <a:p>
                      <a:pPr marL="0" marR="0">
                        <a:spcBef>
                          <a:spcPts val="0"/>
                        </a:spcBef>
                        <a:spcAft>
                          <a:spcPts val="0"/>
                        </a:spcAft>
                      </a:pPr>
                      <a:r>
                        <a:rPr lang="en-US" sz="1200" b="1">
                          <a:solidFill>
                            <a:srgbClr val="1A1A1A"/>
                          </a:solidFill>
                          <a:latin typeface="Garamond"/>
                          <a:ea typeface="Times New Roman"/>
                          <a:cs typeface="Arial"/>
                        </a:rPr>
                        <a:t>Organic Data Initiative</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$1 million</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1A1A1A"/>
                          </a:solidFill>
                          <a:latin typeface="Garamond"/>
                          <a:ea typeface="Times New Roman"/>
                          <a:cs typeface="Arial"/>
                        </a:rPr>
                        <a:t>$1 million</a:t>
                      </a:r>
                      <a:endParaRPr lang="en-US" sz="1200" dirty="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1A1A1A"/>
                          </a:solidFill>
                          <a:latin typeface="Garamond"/>
                          <a:ea typeface="Times New Roman"/>
                          <a:cs typeface="Arial"/>
                        </a:rPr>
                        <a:t>$0</a:t>
                      </a:r>
                      <a:endParaRPr lang="en-US" sz="1200" dirty="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r>
              <a:tr h="171563">
                <a:tc>
                  <a:txBody>
                    <a:bodyPr/>
                    <a:lstStyle/>
                    <a:p>
                      <a:pPr marL="0" marR="0" algn="ctr">
                        <a:spcBef>
                          <a:spcPts val="0"/>
                        </a:spcBef>
                        <a:spcAft>
                          <a:spcPts val="0"/>
                        </a:spcAft>
                      </a:pPr>
                      <a:r>
                        <a:rPr lang="en-US" sz="1200" b="1">
                          <a:solidFill>
                            <a:srgbClr val="1A1A1A"/>
                          </a:solidFill>
                          <a:latin typeface="Garamond"/>
                          <a:ea typeface="Times New Roman"/>
                          <a:cs typeface="Arial"/>
                        </a:rPr>
                        <a:t>Miscellaneous</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D0D0D0"/>
                    </a:solidFill>
                  </a:tcPr>
                </a:tc>
                <a:tc>
                  <a:txBody>
                    <a:bodyPr/>
                    <a:lstStyle/>
                    <a:p>
                      <a:pPr marL="0" marR="0" algn="ctr">
                        <a:spcBef>
                          <a:spcPts val="0"/>
                        </a:spcBef>
                        <a:spcAft>
                          <a:spcPts val="0"/>
                        </a:spcAft>
                      </a:pPr>
                      <a:endParaRPr lang="en-US" sz="1200">
                        <a:solidFill>
                          <a:srgbClr val="1A1A1A"/>
                        </a:solidFill>
                        <a:latin typeface="Garamond"/>
                        <a:ea typeface="Times New Roman"/>
                        <a:cs typeface="Arial"/>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D0D0D0"/>
                    </a:solidFill>
                  </a:tcPr>
                </a:tc>
                <a:tc>
                  <a:txBody>
                    <a:bodyPr/>
                    <a:lstStyle/>
                    <a:p>
                      <a:pPr marL="0" marR="0" algn="ctr">
                        <a:spcBef>
                          <a:spcPts val="0"/>
                        </a:spcBef>
                        <a:spcAft>
                          <a:spcPts val="0"/>
                        </a:spcAft>
                      </a:pPr>
                      <a:endParaRPr lang="en-US" sz="1200">
                        <a:solidFill>
                          <a:srgbClr val="1A1A1A"/>
                        </a:solidFill>
                        <a:latin typeface="Garamond"/>
                        <a:ea typeface="Times New Roman"/>
                        <a:cs typeface="Arial"/>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D0D0D0"/>
                    </a:solidFill>
                  </a:tcPr>
                </a:tc>
                <a:tc>
                  <a:txBody>
                    <a:bodyPr/>
                    <a:lstStyle/>
                    <a:p>
                      <a:pPr marL="0" marR="0" algn="ctr">
                        <a:spcBef>
                          <a:spcPts val="0"/>
                        </a:spcBef>
                        <a:spcAft>
                          <a:spcPts val="0"/>
                        </a:spcAft>
                      </a:pPr>
                      <a:r>
                        <a:rPr lang="en-US" sz="1200" dirty="0">
                          <a:solidFill>
                            <a:srgbClr val="1A1A1A"/>
                          </a:solidFill>
                          <a:latin typeface="Garamond"/>
                          <a:ea typeface="Times New Roman"/>
                          <a:cs typeface="Arial"/>
                        </a:rPr>
                        <a:t>$0</a:t>
                      </a:r>
                      <a:endParaRPr lang="en-US" sz="1200" dirty="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D0D0D0"/>
                    </a:solidFill>
                  </a:tcPr>
                </a:tc>
              </a:tr>
              <a:tr h="220580">
                <a:tc>
                  <a:txBody>
                    <a:bodyPr/>
                    <a:lstStyle/>
                    <a:p>
                      <a:pPr marL="0" marR="0">
                        <a:spcBef>
                          <a:spcPts val="0"/>
                        </a:spcBef>
                        <a:spcAft>
                          <a:spcPts val="0"/>
                        </a:spcAft>
                      </a:pPr>
                      <a:r>
                        <a:rPr lang="en-US" sz="1200" b="1">
                          <a:solidFill>
                            <a:srgbClr val="1A1A1A"/>
                          </a:solidFill>
                          <a:latin typeface="Garamond"/>
                          <a:ea typeface="Times New Roman"/>
                          <a:cs typeface="Arial"/>
                        </a:rPr>
                        <a:t>Socially Disadvantaged Farmers Program</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$10 million</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1A1A1A"/>
                          </a:solidFill>
                          <a:latin typeface="Garamond"/>
                          <a:ea typeface="Times New Roman"/>
                          <a:cs typeface="Arial"/>
                        </a:rPr>
                        <a:t>$20 million</a:t>
                      </a:r>
                      <a:endParaRPr lang="en-US" sz="120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1A1A1A"/>
                          </a:solidFill>
                          <a:latin typeface="Garamond"/>
                          <a:ea typeface="Times New Roman"/>
                          <a:cs typeface="Arial"/>
                        </a:rPr>
                        <a:t>$0</a:t>
                      </a:r>
                      <a:endParaRPr lang="en-US" sz="1200" dirty="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871">
                <a:tc>
                  <a:txBody>
                    <a:bodyPr/>
                    <a:lstStyle/>
                    <a:p>
                      <a:pPr marL="0" marR="0" algn="ctr">
                        <a:spcBef>
                          <a:spcPts val="0"/>
                        </a:spcBef>
                        <a:spcAft>
                          <a:spcPts val="0"/>
                        </a:spcAft>
                      </a:pPr>
                      <a:r>
                        <a:rPr lang="en-US" sz="1400" b="1" dirty="0">
                          <a:solidFill>
                            <a:srgbClr val="1A1A1A"/>
                          </a:solidFill>
                          <a:latin typeface="Garamond"/>
                          <a:ea typeface="Times New Roman"/>
                          <a:cs typeface="Arial"/>
                        </a:rPr>
                        <a:t>TOTAL</a:t>
                      </a:r>
                      <a:endParaRPr lang="en-US" sz="1400" dirty="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400" b="1" dirty="0">
                          <a:solidFill>
                            <a:srgbClr val="1A1A1A"/>
                          </a:solidFill>
                          <a:latin typeface="Garamond"/>
                          <a:ea typeface="Times New Roman"/>
                          <a:cs typeface="Arial"/>
                        </a:rPr>
                        <a:t>$489 million</a:t>
                      </a:r>
                      <a:endParaRPr lang="en-US" sz="1400" dirty="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400" b="1" dirty="0">
                          <a:solidFill>
                            <a:srgbClr val="1A1A1A"/>
                          </a:solidFill>
                          <a:latin typeface="Garamond"/>
                          <a:ea typeface="Times New Roman"/>
                          <a:cs typeface="Arial"/>
                        </a:rPr>
                        <a:t>$477 million</a:t>
                      </a:r>
                      <a:endParaRPr lang="en-US" sz="1400" dirty="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400" b="1" dirty="0">
                          <a:solidFill>
                            <a:srgbClr val="1A1A1A"/>
                          </a:solidFill>
                          <a:latin typeface="Garamond"/>
                          <a:ea typeface="Times New Roman"/>
                          <a:cs typeface="Arial"/>
                        </a:rPr>
                        <a:t>$0</a:t>
                      </a:r>
                      <a:endParaRPr lang="en-US" sz="1400" dirty="0">
                        <a:latin typeface="Cambria"/>
                        <a:ea typeface="Times New Roman"/>
                        <a:cs typeface="Times New Roman"/>
                      </a:endParaRPr>
                    </a:p>
                  </a:txBody>
                  <a:tcPr marL="45375" marR="45375" marT="0" marB="0" anchor="ctr">
                    <a:lnL w="12700" cap="flat" cmpd="sng" algn="ctr">
                      <a:solidFill>
                        <a:srgbClr val="1A1A1A"/>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BFBFBF"/>
                    </a:solidFill>
                  </a:tcPr>
                </a:tc>
              </a:tr>
            </a:tbl>
          </a:graphicData>
        </a:graphic>
      </p:graphicFrame>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Paths Forward for a Farm Bill</a:t>
            </a:r>
            <a:endParaRPr lang="en-US" dirty="0">
              <a:solidFill>
                <a:srgbClr val="800000"/>
              </a:solidFill>
            </a:endParaRPr>
          </a:p>
        </p:txBody>
      </p:sp>
      <p:sp>
        <p:nvSpPr>
          <p:cNvPr id="3" name="Content Placeholder 2"/>
          <p:cNvSpPr>
            <a:spLocks noGrp="1"/>
          </p:cNvSpPr>
          <p:nvPr>
            <p:ph sz="quarter" idx="4294967295"/>
          </p:nvPr>
        </p:nvSpPr>
        <p:spPr>
          <a:xfrm>
            <a:off x="346327" y="1347788"/>
            <a:ext cx="8797673" cy="5149850"/>
          </a:xfrm>
        </p:spPr>
        <p:txBody>
          <a:bodyPr>
            <a:normAutofit fontScale="92500" lnSpcReduction="10000"/>
          </a:bodyPr>
          <a:lstStyle/>
          <a:p>
            <a:pPr marL="0" indent="0">
              <a:buNone/>
            </a:pPr>
            <a:r>
              <a:rPr lang="en-US" dirty="0" smtClean="0">
                <a:solidFill>
                  <a:schemeClr val="accent1">
                    <a:lumMod val="50000"/>
                  </a:schemeClr>
                </a:solidFill>
              </a:rPr>
              <a:t>Roll the dice on the options:</a:t>
            </a:r>
          </a:p>
          <a:p>
            <a:pPr marL="0" indent="0">
              <a:buNone/>
            </a:pPr>
            <a:endParaRPr lang="en-US" dirty="0" smtClean="0"/>
          </a:p>
          <a:p>
            <a:r>
              <a:rPr lang="en-US" i="1" dirty="0" smtClean="0">
                <a:solidFill>
                  <a:srgbClr val="FF0000"/>
                </a:solidFill>
              </a:rPr>
              <a:t>Best Outcome - Congress passes a full 5-year farm bill in 2013 – with adequate funding for sustainable agriculture programs and nutrition programs</a:t>
            </a:r>
          </a:p>
          <a:p>
            <a:endParaRPr lang="en-US" i="1" dirty="0" smtClean="0"/>
          </a:p>
          <a:p>
            <a:r>
              <a:rPr lang="en-US" i="1" dirty="0" smtClean="0">
                <a:solidFill>
                  <a:srgbClr val="3F5613"/>
                </a:solidFill>
              </a:rPr>
              <a:t>Congress passes another extension – for 1-2 years – and kicks the can down the road even farther into the future</a:t>
            </a:r>
          </a:p>
          <a:p>
            <a:pPr>
              <a:buNone/>
            </a:pPr>
            <a:endParaRPr lang="en-US" i="1" dirty="0" smtClean="0">
              <a:solidFill>
                <a:srgbClr val="3F5613"/>
              </a:solidFill>
            </a:endParaRPr>
          </a:p>
          <a:p>
            <a:r>
              <a:rPr lang="en-US" i="1" dirty="0" smtClean="0">
                <a:solidFill>
                  <a:srgbClr val="3F5613"/>
                </a:solidFill>
              </a:rPr>
              <a:t>Terra incognita:  some other as-yet </a:t>
            </a:r>
          </a:p>
          <a:p>
            <a:pPr>
              <a:buNone/>
            </a:pPr>
            <a:r>
              <a:rPr lang="en-US" i="1" dirty="0" smtClean="0">
                <a:solidFill>
                  <a:srgbClr val="3F5613"/>
                </a:solidFill>
              </a:rPr>
              <a:t>unknown possibility!</a:t>
            </a:r>
          </a:p>
        </p:txBody>
      </p:sp>
      <p:pic>
        <p:nvPicPr>
          <p:cNvPr id="4" name="Picture 3" descr="i'm just a bill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4016" y="4733968"/>
            <a:ext cx="2351850" cy="2124032"/>
          </a:xfrm>
          <a:prstGeom prst="rect">
            <a:avLst/>
          </a:prstGeom>
        </p:spPr>
      </p:pic>
    </p:spTree>
    <p:extLst>
      <p:ext uri="{BB962C8B-B14F-4D97-AF65-F5344CB8AC3E}">
        <p14:creationId xmlns:p14="http://schemas.microsoft.com/office/powerpoint/2010/main" val="3548825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Act Now to Support Key Marker Bills</a:t>
            </a:r>
            <a:endParaRPr lang="en-US" sz="2800" b="1" dirty="0"/>
          </a:p>
        </p:txBody>
      </p:sp>
      <p:sp>
        <p:nvSpPr>
          <p:cNvPr id="3" name="TextBox 2"/>
          <p:cNvSpPr txBox="1"/>
          <p:nvPr/>
        </p:nvSpPr>
        <p:spPr>
          <a:xfrm>
            <a:off x="243068" y="1377387"/>
            <a:ext cx="8588416" cy="5262979"/>
          </a:xfrm>
          <a:prstGeom prst="rect">
            <a:avLst/>
          </a:prstGeom>
          <a:noFill/>
        </p:spPr>
        <p:txBody>
          <a:bodyPr wrap="square" rtlCol="0">
            <a:spAutoFit/>
          </a:bodyPr>
          <a:lstStyle/>
          <a:p>
            <a:pPr lvl="2"/>
            <a:r>
              <a:rPr lang="en-US" sz="2000" b="1" dirty="0" smtClean="0">
                <a:solidFill>
                  <a:schemeClr val="tx1">
                    <a:lumMod val="90000"/>
                    <a:lumOff val="10000"/>
                  </a:schemeClr>
                </a:solidFill>
              </a:rPr>
              <a:t>Farm Program Integrity Act – S. 281</a:t>
            </a:r>
          </a:p>
          <a:p>
            <a:endParaRPr lang="en-US" sz="2000" dirty="0" smtClean="0"/>
          </a:p>
          <a:p>
            <a:pPr lvl="2"/>
            <a:r>
              <a:rPr lang="en-US" sz="2000" b="1" dirty="0" smtClean="0">
                <a:solidFill>
                  <a:schemeClr val="accent1">
                    <a:lumMod val="75000"/>
                  </a:schemeClr>
                </a:solidFill>
              </a:rPr>
              <a:t>Protect Our Prairies Act – H.R. 686</a:t>
            </a:r>
          </a:p>
          <a:p>
            <a:endParaRPr lang="en-US" sz="2000" dirty="0" smtClean="0"/>
          </a:p>
          <a:p>
            <a:r>
              <a:rPr lang="en-US" sz="2000" b="1" dirty="0" smtClean="0">
                <a:solidFill>
                  <a:schemeClr val="tx1">
                    <a:lumMod val="90000"/>
                    <a:lumOff val="10000"/>
                  </a:schemeClr>
                </a:solidFill>
              </a:rPr>
              <a:t>* Local Farms, Food, &amp; Jobs Act – April 9 – House and Senate</a:t>
            </a:r>
          </a:p>
          <a:p>
            <a:endParaRPr lang="en-US" sz="2000" dirty="0" smtClean="0"/>
          </a:p>
          <a:p>
            <a:r>
              <a:rPr lang="en-US" sz="2000" b="1" dirty="0" smtClean="0">
                <a:solidFill>
                  <a:schemeClr val="accent1">
                    <a:lumMod val="75000"/>
                  </a:schemeClr>
                </a:solidFill>
              </a:rPr>
              <a:t>* Beginning Farmer &amp; Rancher Opportunity Act – Apr 16 – House&amp; Senate</a:t>
            </a:r>
          </a:p>
          <a:p>
            <a:endParaRPr lang="en-US" sz="2000" dirty="0" smtClean="0"/>
          </a:p>
          <a:p>
            <a:r>
              <a:rPr lang="en-US" sz="2000" b="1" dirty="0" smtClean="0"/>
              <a:t>	</a:t>
            </a:r>
            <a:r>
              <a:rPr lang="en-US" sz="2000" b="1" u="sng" dirty="0" smtClean="0"/>
              <a:t>Upcoming:</a:t>
            </a:r>
          </a:p>
          <a:p>
            <a:endParaRPr lang="en-US" sz="2000" dirty="0" smtClean="0"/>
          </a:p>
          <a:p>
            <a:pPr lvl="1">
              <a:buFont typeface="Arial" pitchFamily="34" charset="0"/>
              <a:buChar char="•"/>
            </a:pPr>
            <a:r>
              <a:rPr lang="en-US" sz="2000" b="1" dirty="0" smtClean="0">
                <a:solidFill>
                  <a:schemeClr val="accent1">
                    <a:lumMod val="75000"/>
                  </a:schemeClr>
                </a:solidFill>
              </a:rPr>
              <a:t> Conservation Stewardship and Family Farms Act – House</a:t>
            </a:r>
          </a:p>
          <a:p>
            <a:pPr lvl="1">
              <a:buFont typeface="Arial" pitchFamily="34" charset="0"/>
              <a:buChar char="•"/>
            </a:pPr>
            <a:endParaRPr lang="en-US" sz="2000" dirty="0" smtClean="0"/>
          </a:p>
          <a:p>
            <a:pPr lvl="1">
              <a:buFont typeface="Arial" pitchFamily="34" charset="0"/>
              <a:buChar char="•"/>
            </a:pPr>
            <a:r>
              <a:rPr lang="en-US" sz="2000" b="1" dirty="0" smtClean="0">
                <a:solidFill>
                  <a:schemeClr val="tx1">
                    <a:lumMod val="90000"/>
                    <a:lumOff val="10000"/>
                  </a:schemeClr>
                </a:solidFill>
              </a:rPr>
              <a:t> Minority Farmer Act - Senate</a:t>
            </a:r>
          </a:p>
          <a:p>
            <a:pPr lvl="1">
              <a:buFont typeface="Arial" pitchFamily="34" charset="0"/>
              <a:buChar char="•"/>
            </a:pPr>
            <a:endParaRPr lang="en-US" sz="2000" dirty="0" smtClean="0"/>
          </a:p>
          <a:p>
            <a:pPr lvl="1">
              <a:buFont typeface="Arial" pitchFamily="34" charset="0"/>
              <a:buChar char="•"/>
            </a:pPr>
            <a:r>
              <a:rPr lang="en-US" sz="2000" b="1" dirty="0" smtClean="0">
                <a:solidFill>
                  <a:schemeClr val="accent1">
                    <a:lumMod val="75000"/>
                  </a:schemeClr>
                </a:solidFill>
              </a:rPr>
              <a:t> Urban Agriculture Act - House</a:t>
            </a:r>
          </a:p>
          <a:p>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solidFill>
                  <a:srgbClr val="800000"/>
                </a:solidFill>
              </a:rPr>
              <a:t>Support Needed for Key Programs </a:t>
            </a:r>
            <a:endParaRPr lang="en-US" sz="2800" dirty="0">
              <a:solidFill>
                <a:srgbClr val="800000"/>
              </a:solidFill>
            </a:endParaRPr>
          </a:p>
        </p:txBody>
      </p:sp>
      <p:sp>
        <p:nvSpPr>
          <p:cNvPr id="5" name="Text Placeholder 4"/>
          <p:cNvSpPr>
            <a:spLocks noGrp="1"/>
          </p:cNvSpPr>
          <p:nvPr>
            <p:ph sz="quarter" idx="4294967295"/>
          </p:nvPr>
        </p:nvSpPr>
        <p:spPr>
          <a:xfrm>
            <a:off x="327087" y="1600200"/>
            <a:ext cx="8816913" cy="4865688"/>
          </a:xfrm>
        </p:spPr>
        <p:txBody>
          <a:bodyPr>
            <a:normAutofit/>
          </a:bodyPr>
          <a:lstStyle/>
          <a:p>
            <a:r>
              <a:rPr lang="en-US" sz="3200" i="1" dirty="0" smtClean="0">
                <a:solidFill>
                  <a:srgbClr val="3F5613"/>
                </a:solidFill>
              </a:rPr>
              <a:t>Beginning Farmers &amp; Ranchers /</a:t>
            </a:r>
          </a:p>
          <a:p>
            <a:pPr>
              <a:buNone/>
            </a:pPr>
            <a:r>
              <a:rPr lang="en-US" sz="3200" i="1" dirty="0" smtClean="0">
                <a:solidFill>
                  <a:srgbClr val="3F5613"/>
                </a:solidFill>
              </a:rPr>
              <a:t>Socially Disadvantaged Farmers and Ranchers</a:t>
            </a:r>
          </a:p>
          <a:p>
            <a:endParaRPr lang="en-US" sz="3200" i="1" dirty="0" smtClean="0">
              <a:solidFill>
                <a:srgbClr val="3F5613"/>
              </a:solidFill>
            </a:endParaRPr>
          </a:p>
          <a:p>
            <a:r>
              <a:rPr lang="en-US" sz="3200" i="1" dirty="0" smtClean="0">
                <a:solidFill>
                  <a:srgbClr val="3F5613"/>
                </a:solidFill>
              </a:rPr>
              <a:t>Local &amp; Regional Food Systems  </a:t>
            </a:r>
          </a:p>
          <a:p>
            <a:endParaRPr lang="en-US" sz="3200" i="1" dirty="0" smtClean="0">
              <a:solidFill>
                <a:srgbClr val="3F5613"/>
              </a:solidFill>
            </a:endParaRPr>
          </a:p>
          <a:p>
            <a:r>
              <a:rPr lang="en-US" sz="3200" i="1" dirty="0" smtClean="0">
                <a:solidFill>
                  <a:srgbClr val="3F5613"/>
                </a:solidFill>
              </a:rPr>
              <a:t>International Food Aid</a:t>
            </a:r>
          </a:p>
          <a:p>
            <a:endParaRPr lang="en-US" sz="3200" i="1" dirty="0" smtClean="0">
              <a:solidFill>
                <a:srgbClr val="3F5613"/>
              </a:solidFill>
            </a:endParaRPr>
          </a:p>
          <a:p>
            <a:r>
              <a:rPr lang="en-US" sz="3200" i="1" dirty="0" smtClean="0">
                <a:solidFill>
                  <a:srgbClr val="3F5613"/>
                </a:solidFill>
              </a:rPr>
              <a:t>Conservation and Renewable Energy</a:t>
            </a:r>
          </a:p>
          <a:p>
            <a:endParaRPr lang="en-US" sz="3200" i="1" dirty="0" smtClean="0">
              <a:solidFill>
                <a:srgbClr val="3F5613"/>
              </a:solidFill>
            </a:endParaRPr>
          </a:p>
          <a:p>
            <a:endParaRPr lang="en-US" sz="3200" i="1" dirty="0" smtClean="0"/>
          </a:p>
          <a:p>
            <a:endParaRPr lang="en-US" sz="3200" i="1" dirty="0" smtClean="0"/>
          </a:p>
        </p:txBody>
      </p:sp>
    </p:spTree>
    <p:extLst>
      <p:ext uri="{BB962C8B-B14F-4D97-AF65-F5344CB8AC3E}">
        <p14:creationId xmlns:p14="http://schemas.microsoft.com/office/powerpoint/2010/main" val="2978429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solidFill>
                  <a:srgbClr val="800000"/>
                </a:solidFill>
              </a:rPr>
              <a:t>Beginning Farmers &amp; Ranchers /</a:t>
            </a:r>
            <a:br>
              <a:rPr lang="en-US" sz="2000" dirty="0" smtClean="0">
                <a:solidFill>
                  <a:srgbClr val="800000"/>
                </a:solidFill>
              </a:rPr>
            </a:br>
            <a:r>
              <a:rPr lang="en-US" sz="2000" dirty="0" smtClean="0">
                <a:solidFill>
                  <a:srgbClr val="800000"/>
                </a:solidFill>
              </a:rPr>
              <a:t>Socially Disadvantaged Farmers Ranchers</a:t>
            </a:r>
            <a:endParaRPr lang="en-US" sz="2000" dirty="0">
              <a:solidFill>
                <a:srgbClr val="800000"/>
              </a:solidFill>
            </a:endParaRPr>
          </a:p>
        </p:txBody>
      </p:sp>
      <p:sp>
        <p:nvSpPr>
          <p:cNvPr id="6" name="Content Placeholder 5"/>
          <p:cNvSpPr>
            <a:spLocks noGrp="1"/>
          </p:cNvSpPr>
          <p:nvPr>
            <p:ph sz="quarter" idx="1"/>
          </p:nvPr>
        </p:nvSpPr>
        <p:spPr>
          <a:xfrm>
            <a:off x="0" y="1154626"/>
            <a:ext cx="4636936" cy="5311281"/>
          </a:xfrm>
        </p:spPr>
        <p:txBody>
          <a:bodyPr>
            <a:normAutofit fontScale="85000" lnSpcReduction="20000"/>
          </a:bodyPr>
          <a:lstStyle/>
          <a:p>
            <a:r>
              <a:rPr lang="en-US" sz="2400" b="1" dirty="0" smtClean="0">
                <a:solidFill>
                  <a:schemeClr val="accent1">
                    <a:lumMod val="50000"/>
                  </a:schemeClr>
                </a:solidFill>
              </a:rPr>
              <a:t>Beginning Farmer &amp; Rancher Development Program (BFRDP)</a:t>
            </a:r>
            <a:r>
              <a:rPr lang="en-US" sz="2400" dirty="0" smtClean="0">
                <a:solidFill>
                  <a:schemeClr val="accent1">
                    <a:lumMod val="50000"/>
                  </a:schemeClr>
                </a:solidFill>
              </a:rPr>
              <a:t>            </a:t>
            </a:r>
          </a:p>
          <a:p>
            <a:pPr>
              <a:buNone/>
            </a:pPr>
            <a:r>
              <a:rPr lang="en-US" sz="2400" dirty="0" smtClean="0">
                <a:solidFill>
                  <a:schemeClr val="accent1">
                    <a:lumMod val="50000"/>
                  </a:schemeClr>
                </a:solidFill>
              </a:rPr>
              <a:t>     Provides grants and assistance to organizations that provide training and technical assistance to beginning farmers and ranchers.</a:t>
            </a:r>
          </a:p>
          <a:p>
            <a:pPr>
              <a:buNone/>
            </a:pPr>
            <a:endParaRPr lang="en-US" sz="2400" dirty="0" smtClean="0">
              <a:solidFill>
                <a:schemeClr val="accent1">
                  <a:lumMod val="50000"/>
                </a:schemeClr>
              </a:solidFill>
            </a:endParaRPr>
          </a:p>
          <a:p>
            <a:r>
              <a:rPr lang="en-US" sz="2400" b="1" dirty="0" smtClean="0">
                <a:solidFill>
                  <a:schemeClr val="accent1">
                    <a:lumMod val="50000"/>
                  </a:schemeClr>
                </a:solidFill>
              </a:rPr>
              <a:t>Why is it important?  </a:t>
            </a:r>
          </a:p>
          <a:p>
            <a:endParaRPr lang="en-US" sz="2400" b="1" dirty="0" smtClean="0">
              <a:solidFill>
                <a:schemeClr val="accent1">
                  <a:lumMod val="50000"/>
                </a:schemeClr>
              </a:solidFill>
            </a:endParaRPr>
          </a:p>
          <a:p>
            <a:pPr lvl="1"/>
            <a:r>
              <a:rPr lang="en-US" sz="2162" dirty="0" smtClean="0">
                <a:solidFill>
                  <a:schemeClr val="accent1">
                    <a:lumMod val="50000"/>
                  </a:schemeClr>
                </a:solidFill>
              </a:rPr>
              <a:t>Average age of U.S. farmers and ranchers is between 57 and 59 years old.</a:t>
            </a:r>
          </a:p>
          <a:p>
            <a:pPr lvl="1"/>
            <a:endParaRPr lang="en-US" sz="2162" dirty="0" smtClean="0">
              <a:solidFill>
                <a:schemeClr val="accent1">
                  <a:lumMod val="50000"/>
                </a:schemeClr>
              </a:solidFill>
            </a:endParaRPr>
          </a:p>
          <a:p>
            <a:pPr lvl="1"/>
            <a:r>
              <a:rPr lang="en-US" sz="2162" dirty="0" smtClean="0">
                <a:solidFill>
                  <a:schemeClr val="accent1">
                    <a:lumMod val="50000"/>
                  </a:schemeClr>
                </a:solidFill>
              </a:rPr>
              <a:t>Fastest growing group of farmers and ranchers are those over 65 years old.</a:t>
            </a:r>
          </a:p>
          <a:p>
            <a:pPr lvl="1"/>
            <a:endParaRPr lang="en-US" sz="2162" dirty="0" smtClean="0">
              <a:solidFill>
                <a:schemeClr val="accent1">
                  <a:lumMod val="50000"/>
                </a:schemeClr>
              </a:solidFill>
            </a:endParaRPr>
          </a:p>
          <a:p>
            <a:pPr lvl="1"/>
            <a:r>
              <a:rPr lang="en-US" sz="2162" dirty="0" smtClean="0">
                <a:solidFill>
                  <a:schemeClr val="accent1">
                    <a:lumMod val="50000"/>
                  </a:schemeClr>
                </a:solidFill>
              </a:rPr>
              <a:t>For every farmer under 25 years of age, there are 5 farmers over 75 years old</a:t>
            </a:r>
          </a:p>
          <a:p>
            <a:endParaRPr lang="en-US" sz="2400" dirty="0" smtClean="0"/>
          </a:p>
          <a:p>
            <a:pPr lvl="1">
              <a:buNone/>
            </a:pPr>
            <a:endParaRPr lang="en-US" sz="2100" dirty="0" smtClean="0"/>
          </a:p>
          <a:p>
            <a:pPr>
              <a:buNone/>
            </a:pPr>
            <a:endParaRPr lang="en-US" sz="2400" dirty="0" smtClean="0"/>
          </a:p>
          <a:p>
            <a:pPr>
              <a:buNone/>
            </a:pPr>
            <a:endParaRPr lang="en-US" sz="2400" dirty="0" smtClean="0"/>
          </a:p>
          <a:p>
            <a:pPr>
              <a:buNone/>
            </a:pPr>
            <a:endParaRPr lang="en-US" sz="2400" dirty="0" smtClean="0"/>
          </a:p>
          <a:p>
            <a:endParaRPr lang="en-US" sz="2400" dirty="0" smtClean="0"/>
          </a:p>
          <a:p>
            <a:endParaRPr lang="en-US" sz="2400" dirty="0" smtClean="0"/>
          </a:p>
          <a:p>
            <a:endParaRPr lang="en-US" sz="2400" dirty="0" smtClean="0"/>
          </a:p>
          <a:p>
            <a:endParaRPr lang="en-US" sz="2800" dirty="0"/>
          </a:p>
        </p:txBody>
      </p:sp>
      <p:pic>
        <p:nvPicPr>
          <p:cNvPr id="14" name="Content Placeholder 13" descr="BFRDP Murdock_Project.jpg"/>
          <p:cNvPicPr>
            <a:picLocks noGrp="1" noChangeAspect="1"/>
          </p:cNvPicPr>
          <p:nvPr>
            <p:ph sz="quarter" idx="2"/>
          </p:nvPr>
        </p:nvPicPr>
        <p:blipFill>
          <a:blip r:embed="rId3" cstate="print"/>
          <a:stretch>
            <a:fillRect/>
          </a:stretch>
        </p:blipFill>
        <p:spPr>
          <a:xfrm>
            <a:off x="4636936" y="2360433"/>
            <a:ext cx="4480560" cy="2974594"/>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solidFill>
                  <a:srgbClr val="800000"/>
                </a:solidFill>
              </a:rPr>
              <a:t>Beginning Farmers &amp; Ranchers /</a:t>
            </a:r>
            <a:br>
              <a:rPr lang="en-US" sz="2000" dirty="0" smtClean="0">
                <a:solidFill>
                  <a:srgbClr val="800000"/>
                </a:solidFill>
              </a:rPr>
            </a:br>
            <a:r>
              <a:rPr lang="en-US" sz="2000" dirty="0" smtClean="0">
                <a:solidFill>
                  <a:srgbClr val="800000"/>
                </a:solidFill>
              </a:rPr>
              <a:t>Socially Disadvantaged Farmers &amp; Ranchers </a:t>
            </a:r>
            <a:endParaRPr lang="en-US" sz="2000" dirty="0">
              <a:solidFill>
                <a:srgbClr val="800000"/>
              </a:solidFill>
            </a:endParaRPr>
          </a:p>
        </p:txBody>
      </p:sp>
      <p:sp>
        <p:nvSpPr>
          <p:cNvPr id="6" name="Content Placeholder 5"/>
          <p:cNvSpPr>
            <a:spLocks noGrp="1"/>
          </p:cNvSpPr>
          <p:nvPr>
            <p:ph sz="quarter" idx="1"/>
          </p:nvPr>
        </p:nvSpPr>
        <p:spPr>
          <a:xfrm>
            <a:off x="-1" y="1058408"/>
            <a:ext cx="4844901" cy="5799591"/>
          </a:xfrm>
        </p:spPr>
        <p:txBody>
          <a:bodyPr>
            <a:normAutofit/>
          </a:bodyPr>
          <a:lstStyle/>
          <a:p>
            <a:r>
              <a:rPr lang="en-US" sz="2000" b="1" dirty="0" smtClean="0">
                <a:solidFill>
                  <a:schemeClr val="accent1">
                    <a:lumMod val="50000"/>
                  </a:schemeClr>
                </a:solidFill>
              </a:rPr>
              <a:t>Outreach and Technical Assistance for Socially Disadvantaged Farmers &amp; Ranchers   (Section 2501 Program)</a:t>
            </a:r>
            <a:r>
              <a:rPr lang="en-US" sz="2400" b="1" dirty="0" smtClean="0">
                <a:solidFill>
                  <a:schemeClr val="accent1">
                    <a:lumMod val="50000"/>
                  </a:schemeClr>
                </a:solidFill>
              </a:rPr>
              <a:t>:  </a:t>
            </a:r>
            <a:r>
              <a:rPr lang="en-US" sz="2400" dirty="0" smtClean="0">
                <a:solidFill>
                  <a:schemeClr val="accent1">
                    <a:lumMod val="50000"/>
                  </a:schemeClr>
                </a:solidFill>
              </a:rPr>
              <a:t>  </a:t>
            </a:r>
          </a:p>
          <a:p>
            <a:pPr>
              <a:buNone/>
            </a:pPr>
            <a:r>
              <a:rPr lang="en-US" sz="2400" dirty="0" smtClean="0">
                <a:solidFill>
                  <a:schemeClr val="accent1">
                    <a:lumMod val="50000"/>
                  </a:schemeClr>
                </a:solidFill>
              </a:rPr>
              <a:t>    </a:t>
            </a:r>
            <a:r>
              <a:rPr lang="en-US" sz="2000" dirty="0" smtClean="0">
                <a:solidFill>
                  <a:schemeClr val="accent1">
                    <a:lumMod val="50000"/>
                  </a:schemeClr>
                </a:solidFill>
              </a:rPr>
              <a:t>Grants and assistance to educational institutions and organizations to assist  minority farmers in owning and operating farms and participating in agricultural and USDA-specific programs.</a:t>
            </a:r>
          </a:p>
          <a:p>
            <a:pPr>
              <a:buNone/>
            </a:pPr>
            <a:endParaRPr lang="en-US" sz="2400" dirty="0" smtClean="0">
              <a:solidFill>
                <a:schemeClr val="accent1">
                  <a:lumMod val="50000"/>
                </a:schemeClr>
              </a:solidFill>
            </a:endParaRPr>
          </a:p>
          <a:p>
            <a:r>
              <a:rPr lang="en-US" sz="2000" b="1" dirty="0" smtClean="0">
                <a:solidFill>
                  <a:schemeClr val="accent1">
                    <a:lumMod val="50000"/>
                  </a:schemeClr>
                </a:solidFill>
              </a:rPr>
              <a:t>Why is it important?  </a:t>
            </a:r>
          </a:p>
          <a:p>
            <a:pPr lvl="1"/>
            <a:r>
              <a:rPr lang="en-US" sz="2100" dirty="0" smtClean="0">
                <a:solidFill>
                  <a:schemeClr val="accent1">
                    <a:lumMod val="50000"/>
                  </a:schemeClr>
                </a:solidFill>
              </a:rPr>
              <a:t>Strengthens families and communities</a:t>
            </a:r>
          </a:p>
          <a:p>
            <a:pPr lvl="1"/>
            <a:r>
              <a:rPr lang="en-US" sz="2100" dirty="0" smtClean="0">
                <a:solidFill>
                  <a:schemeClr val="accent1">
                    <a:lumMod val="50000"/>
                  </a:schemeClr>
                </a:solidFill>
              </a:rPr>
              <a:t>Redress for past history of USDA discrimination against SDA farmers and ranchers</a:t>
            </a:r>
          </a:p>
          <a:p>
            <a:endParaRPr lang="en-US" sz="2400" dirty="0" smtClean="0"/>
          </a:p>
          <a:p>
            <a:endParaRPr lang="en-US" sz="2400" dirty="0" smtClean="0"/>
          </a:p>
          <a:p>
            <a:pPr lvl="1">
              <a:buNone/>
            </a:pPr>
            <a:endParaRPr lang="en-US" sz="2100" dirty="0" smtClean="0"/>
          </a:p>
          <a:p>
            <a:pPr>
              <a:buNone/>
            </a:pPr>
            <a:endParaRPr lang="en-US" sz="2400" dirty="0" smtClean="0"/>
          </a:p>
          <a:p>
            <a:pPr>
              <a:buNone/>
            </a:pPr>
            <a:endParaRPr lang="en-US" sz="2400" dirty="0" smtClean="0"/>
          </a:p>
          <a:p>
            <a:pPr>
              <a:buNone/>
            </a:pPr>
            <a:endParaRPr lang="en-US" sz="2400" dirty="0" smtClean="0"/>
          </a:p>
          <a:p>
            <a:endParaRPr lang="en-US" sz="2400" dirty="0" smtClean="0"/>
          </a:p>
          <a:p>
            <a:endParaRPr lang="en-US" sz="2400" dirty="0" smtClean="0"/>
          </a:p>
          <a:p>
            <a:endParaRPr lang="en-US" sz="2400" dirty="0" smtClean="0"/>
          </a:p>
          <a:p>
            <a:endParaRPr lang="en-US" sz="2800" dirty="0"/>
          </a:p>
        </p:txBody>
      </p:sp>
      <p:pic>
        <p:nvPicPr>
          <p:cNvPr id="5" name="Content Placeholder 4" descr="Latina Farmer.jpg"/>
          <p:cNvPicPr>
            <a:picLocks noGrp="1" noChangeAspect="1"/>
          </p:cNvPicPr>
          <p:nvPr>
            <p:ph sz="quarter" idx="2"/>
          </p:nvPr>
        </p:nvPicPr>
        <p:blipFill>
          <a:blip r:embed="rId3" cstate="print"/>
          <a:srcRect l="-1000" r="-1000"/>
          <a:stretch>
            <a:fillRect/>
          </a:stretch>
        </p:blip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rPr>
              <a:t>Local and Regional Food Systems</a:t>
            </a:r>
          </a:p>
        </p:txBody>
      </p:sp>
      <p:sp>
        <p:nvSpPr>
          <p:cNvPr id="3" name="Content Placeholder 2"/>
          <p:cNvSpPr>
            <a:spLocks noGrp="1"/>
          </p:cNvSpPr>
          <p:nvPr>
            <p:ph idx="4294967295"/>
          </p:nvPr>
        </p:nvSpPr>
        <p:spPr>
          <a:xfrm>
            <a:off x="538731" y="1250845"/>
            <a:ext cx="8605269" cy="5067364"/>
          </a:xfrm>
        </p:spPr>
        <p:txBody>
          <a:bodyPr/>
          <a:lstStyle/>
          <a:p>
            <a:r>
              <a:rPr lang="en-US" dirty="0">
                <a:solidFill>
                  <a:schemeClr val="accent1">
                    <a:lumMod val="50000"/>
                  </a:schemeClr>
                </a:solidFill>
                <a:cs typeface="Calisto MT"/>
              </a:rPr>
              <a:t>Skyrocketing consumer demand for local food that agricultural producers and entrepreneurs are striving to meet </a:t>
            </a:r>
          </a:p>
          <a:p>
            <a:endParaRPr lang="en-US" sz="1600" dirty="0">
              <a:solidFill>
                <a:schemeClr val="accent1">
                  <a:lumMod val="50000"/>
                </a:schemeClr>
              </a:solidFill>
              <a:cs typeface="Calisto MT"/>
            </a:endParaRPr>
          </a:p>
          <a:p>
            <a:r>
              <a:rPr lang="en-US" dirty="0">
                <a:solidFill>
                  <a:schemeClr val="accent1">
                    <a:lumMod val="50000"/>
                  </a:schemeClr>
                </a:solidFill>
                <a:cs typeface="Calisto MT"/>
              </a:rPr>
              <a:t>Despite these opportunities, significant infrastructure, marketing, and information barriers are limiting growth</a:t>
            </a:r>
          </a:p>
          <a:p>
            <a:endParaRPr lang="en-US" dirty="0"/>
          </a:p>
        </p:txBody>
      </p:sp>
      <p:pic>
        <p:nvPicPr>
          <p:cNvPr id="4" name="Picture 1" descr="turkey.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4495801"/>
            <a:ext cx="2471062" cy="182240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7348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 </a:t>
            </a:r>
            <a:r>
              <a:rPr lang="en-US" sz="2800" b="1" dirty="0" smtClean="0">
                <a:solidFill>
                  <a:srgbClr val="800000"/>
                </a:solidFill>
              </a:rPr>
              <a:t>Local &amp; Regional Food Systems  </a:t>
            </a:r>
            <a:endParaRPr lang="en-US" sz="2800" b="1" dirty="0">
              <a:solidFill>
                <a:srgbClr val="800000"/>
              </a:solidFill>
            </a:endParaRPr>
          </a:p>
        </p:txBody>
      </p:sp>
      <p:sp>
        <p:nvSpPr>
          <p:cNvPr id="3" name="Content Placeholder 2"/>
          <p:cNvSpPr>
            <a:spLocks noGrp="1"/>
          </p:cNvSpPr>
          <p:nvPr>
            <p:ph sz="quarter" idx="4294967295"/>
          </p:nvPr>
        </p:nvSpPr>
        <p:spPr>
          <a:xfrm>
            <a:off x="481010" y="1338263"/>
            <a:ext cx="8662990" cy="5519737"/>
          </a:xfrm>
        </p:spPr>
        <p:txBody>
          <a:bodyPr>
            <a:normAutofit fontScale="92500" lnSpcReduction="20000"/>
          </a:bodyPr>
          <a:lstStyle/>
          <a:p>
            <a:r>
              <a:rPr lang="en-US" sz="2595" dirty="0" smtClean="0">
                <a:solidFill>
                  <a:schemeClr val="accent1">
                    <a:lumMod val="50000"/>
                  </a:schemeClr>
                </a:solidFill>
              </a:rPr>
              <a:t>A number of “stranded programs” have helped catalyze emerging markets, new initiatives, and community-based efforts that benefit farmers and communities through competitive grants, e.g.</a:t>
            </a:r>
          </a:p>
          <a:p>
            <a:endParaRPr lang="en-US" sz="2595" dirty="0" smtClean="0">
              <a:solidFill>
                <a:schemeClr val="accent1">
                  <a:lumMod val="50000"/>
                </a:schemeClr>
              </a:solidFill>
            </a:endParaRPr>
          </a:p>
          <a:p>
            <a:pPr lvl="1">
              <a:spcAft>
                <a:spcPts val="600"/>
              </a:spcAft>
            </a:pPr>
            <a:r>
              <a:rPr lang="en-US" sz="2595" dirty="0" smtClean="0">
                <a:solidFill>
                  <a:schemeClr val="accent1">
                    <a:lumMod val="50000"/>
                  </a:schemeClr>
                </a:solidFill>
              </a:rPr>
              <a:t>Beginning </a:t>
            </a:r>
            <a:r>
              <a:rPr lang="en-US" sz="2595" dirty="0">
                <a:solidFill>
                  <a:schemeClr val="accent1">
                    <a:lumMod val="50000"/>
                  </a:schemeClr>
                </a:solidFill>
              </a:rPr>
              <a:t>Farmer and Rancher Development Program (BFRDP</a:t>
            </a:r>
            <a:r>
              <a:rPr lang="en-US" sz="2595" dirty="0" smtClean="0">
                <a:solidFill>
                  <a:schemeClr val="accent1">
                    <a:lumMod val="50000"/>
                  </a:schemeClr>
                </a:solidFill>
              </a:rPr>
              <a:t>)</a:t>
            </a:r>
          </a:p>
          <a:p>
            <a:pPr lvl="1">
              <a:spcAft>
                <a:spcPts val="600"/>
              </a:spcAft>
            </a:pPr>
            <a:endParaRPr lang="en-US" sz="2595" dirty="0" smtClean="0">
              <a:solidFill>
                <a:schemeClr val="accent1">
                  <a:lumMod val="50000"/>
                </a:schemeClr>
              </a:solidFill>
            </a:endParaRPr>
          </a:p>
          <a:p>
            <a:pPr lvl="1">
              <a:spcAft>
                <a:spcPts val="600"/>
              </a:spcAft>
            </a:pPr>
            <a:r>
              <a:rPr lang="en-US" sz="2595" dirty="0" smtClean="0">
                <a:solidFill>
                  <a:schemeClr val="accent1">
                    <a:lumMod val="50000"/>
                  </a:schemeClr>
                </a:solidFill>
              </a:rPr>
              <a:t>Value </a:t>
            </a:r>
            <a:r>
              <a:rPr lang="en-US" sz="2595" dirty="0">
                <a:solidFill>
                  <a:schemeClr val="accent1">
                    <a:lumMod val="50000"/>
                  </a:schemeClr>
                </a:solidFill>
              </a:rPr>
              <a:t>Added Producer Grant (VAPG</a:t>
            </a:r>
            <a:r>
              <a:rPr lang="en-US" sz="2595" dirty="0" smtClean="0">
                <a:solidFill>
                  <a:schemeClr val="accent1">
                    <a:lumMod val="50000"/>
                  </a:schemeClr>
                </a:solidFill>
              </a:rPr>
              <a:t>)</a:t>
            </a:r>
          </a:p>
          <a:p>
            <a:pPr lvl="1">
              <a:spcAft>
                <a:spcPts val="600"/>
              </a:spcAft>
            </a:pPr>
            <a:endParaRPr lang="en-US" sz="2595" dirty="0" smtClean="0">
              <a:solidFill>
                <a:schemeClr val="accent1">
                  <a:lumMod val="50000"/>
                </a:schemeClr>
              </a:solidFill>
            </a:endParaRPr>
          </a:p>
          <a:p>
            <a:pPr lvl="1">
              <a:spcAft>
                <a:spcPts val="600"/>
              </a:spcAft>
            </a:pPr>
            <a:r>
              <a:rPr lang="en-US" sz="2595" dirty="0">
                <a:solidFill>
                  <a:schemeClr val="accent1">
                    <a:lumMod val="50000"/>
                  </a:schemeClr>
                </a:solidFill>
              </a:rPr>
              <a:t>Specialty Crop Block Grant (SCBG</a:t>
            </a:r>
            <a:r>
              <a:rPr lang="en-US" sz="2595" dirty="0" smtClean="0">
                <a:solidFill>
                  <a:schemeClr val="accent1">
                    <a:lumMod val="50000"/>
                  </a:schemeClr>
                </a:solidFill>
              </a:rPr>
              <a:t>) (funding to states)</a:t>
            </a:r>
          </a:p>
          <a:p>
            <a:pPr lvl="1">
              <a:spcAft>
                <a:spcPts val="600"/>
              </a:spcAft>
            </a:pPr>
            <a:endParaRPr lang="en-US" sz="2595" dirty="0" smtClean="0">
              <a:solidFill>
                <a:schemeClr val="accent1">
                  <a:lumMod val="50000"/>
                </a:schemeClr>
              </a:solidFill>
            </a:endParaRPr>
          </a:p>
          <a:p>
            <a:pPr lvl="1">
              <a:spcAft>
                <a:spcPts val="600"/>
              </a:spcAft>
            </a:pPr>
            <a:r>
              <a:rPr lang="en-US" sz="2595" dirty="0">
                <a:solidFill>
                  <a:schemeClr val="accent1">
                    <a:lumMod val="50000"/>
                  </a:schemeClr>
                </a:solidFill>
              </a:rPr>
              <a:t>National Organic Certification Cost Share </a:t>
            </a:r>
            <a:r>
              <a:rPr lang="en-US" sz="2595" dirty="0" smtClean="0">
                <a:solidFill>
                  <a:schemeClr val="accent1">
                    <a:lumMod val="50000"/>
                  </a:schemeClr>
                </a:solidFill>
              </a:rPr>
              <a:t>Program </a:t>
            </a:r>
          </a:p>
          <a:p>
            <a:endParaRPr lang="en-US" dirty="0"/>
          </a:p>
        </p:txBody>
      </p:sp>
    </p:spTree>
    <p:extLst>
      <p:ext uri="{BB962C8B-B14F-4D97-AF65-F5344CB8AC3E}">
        <p14:creationId xmlns:p14="http://schemas.microsoft.com/office/powerpoint/2010/main" val="3248871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Farm Bill Basics</a:t>
            </a:r>
            <a:endParaRPr lang="en-US" dirty="0">
              <a:solidFill>
                <a:srgbClr val="800000"/>
              </a:solidFill>
            </a:endParaRPr>
          </a:p>
        </p:txBody>
      </p:sp>
      <p:sp>
        <p:nvSpPr>
          <p:cNvPr id="3" name="Content Placeholder 2"/>
          <p:cNvSpPr>
            <a:spLocks noGrp="1"/>
          </p:cNvSpPr>
          <p:nvPr>
            <p:ph sz="quarter" idx="4294967295"/>
          </p:nvPr>
        </p:nvSpPr>
        <p:spPr>
          <a:xfrm>
            <a:off x="346327" y="1346200"/>
            <a:ext cx="8797673" cy="5138952"/>
          </a:xfrm>
        </p:spPr>
        <p:txBody>
          <a:bodyPr>
            <a:normAutofit fontScale="92500" lnSpcReduction="10000"/>
          </a:bodyPr>
          <a:lstStyle/>
          <a:p>
            <a:pPr>
              <a:spcAft>
                <a:spcPts val="2400"/>
              </a:spcAft>
            </a:pPr>
            <a:r>
              <a:rPr lang="en-US" dirty="0">
                <a:solidFill>
                  <a:srgbClr val="365616"/>
                </a:solidFill>
              </a:rPr>
              <a:t>Comprehensive </a:t>
            </a:r>
            <a:r>
              <a:rPr lang="en-US" dirty="0" smtClean="0">
                <a:solidFill>
                  <a:srgbClr val="365616"/>
                </a:solidFill>
              </a:rPr>
              <a:t>authorizing legislation impacting federal food and farm policy</a:t>
            </a:r>
            <a:endParaRPr lang="en-US" dirty="0">
              <a:solidFill>
                <a:srgbClr val="365616"/>
              </a:solidFill>
            </a:endParaRPr>
          </a:p>
          <a:p>
            <a:pPr>
              <a:spcAft>
                <a:spcPts val="2400"/>
              </a:spcAft>
            </a:pPr>
            <a:r>
              <a:rPr lang="en-US" dirty="0">
                <a:solidFill>
                  <a:srgbClr val="365616"/>
                </a:solidFill>
              </a:rPr>
              <a:t>Written by the </a:t>
            </a:r>
            <a:r>
              <a:rPr lang="en-US" dirty="0" smtClean="0">
                <a:solidFill>
                  <a:srgbClr val="365616"/>
                </a:solidFill>
              </a:rPr>
              <a:t>House and Senate Agriculture </a:t>
            </a:r>
            <a:r>
              <a:rPr lang="en-US" dirty="0">
                <a:solidFill>
                  <a:srgbClr val="365616"/>
                </a:solidFill>
              </a:rPr>
              <a:t>Committees</a:t>
            </a:r>
          </a:p>
          <a:p>
            <a:pPr>
              <a:spcAft>
                <a:spcPts val="2400"/>
              </a:spcAft>
            </a:pPr>
            <a:r>
              <a:rPr lang="en-US" dirty="0">
                <a:solidFill>
                  <a:srgbClr val="365616"/>
                </a:solidFill>
              </a:rPr>
              <a:t>Reauthorized every 5-7 years</a:t>
            </a:r>
            <a:endParaRPr lang="en-US" dirty="0" smtClean="0">
              <a:solidFill>
                <a:srgbClr val="365616"/>
              </a:solidFill>
            </a:endParaRPr>
          </a:p>
          <a:p>
            <a:pPr>
              <a:spcAft>
                <a:spcPts val="2400"/>
              </a:spcAft>
            </a:pPr>
            <a:r>
              <a:rPr lang="en-US" dirty="0" smtClean="0">
                <a:solidFill>
                  <a:srgbClr val="365616"/>
                </a:solidFill>
              </a:rPr>
              <a:t>2008 Farm Bill Expired Sept. 30, 2012 – partial extension in place until Sept. 2013!</a:t>
            </a:r>
          </a:p>
          <a:p>
            <a:pPr>
              <a:spcAft>
                <a:spcPts val="2400"/>
              </a:spcAft>
            </a:pPr>
            <a:r>
              <a:rPr lang="en-US" dirty="0" smtClean="0">
                <a:solidFill>
                  <a:srgbClr val="365616"/>
                </a:solidFill>
              </a:rPr>
              <a:t>Nearly a </a:t>
            </a:r>
            <a:r>
              <a:rPr lang="en-US" smtClean="0">
                <a:solidFill>
                  <a:srgbClr val="365616"/>
                </a:solidFill>
              </a:rPr>
              <a:t>trillion dollars in </a:t>
            </a:r>
            <a:r>
              <a:rPr lang="en-US" dirty="0" smtClean="0">
                <a:solidFill>
                  <a:srgbClr val="365616"/>
                </a:solidFill>
              </a:rPr>
              <a:t>funding over 10 years</a:t>
            </a:r>
            <a:endParaRPr lang="en-US" dirty="0">
              <a:solidFill>
                <a:srgbClr val="365616"/>
              </a:solidFill>
            </a:endParaRPr>
          </a:p>
          <a:p>
            <a:endParaRPr lang="en-US" dirty="0"/>
          </a:p>
        </p:txBody>
      </p:sp>
    </p:spTree>
    <p:extLst>
      <p:ext uri="{BB962C8B-B14F-4D97-AF65-F5344CB8AC3E}">
        <p14:creationId xmlns:p14="http://schemas.microsoft.com/office/powerpoint/2010/main" val="1283288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rPr>
              <a:t>Example  – Farmers’ Markets  </a:t>
            </a:r>
            <a:endParaRPr lang="en-US" dirty="0">
              <a:solidFill>
                <a:srgbClr val="800000"/>
              </a:solidFill>
            </a:endParaRPr>
          </a:p>
        </p:txBody>
      </p:sp>
      <p:sp>
        <p:nvSpPr>
          <p:cNvPr id="3" name="Content Placeholder 2"/>
          <p:cNvSpPr>
            <a:spLocks noGrp="1"/>
          </p:cNvSpPr>
          <p:nvPr>
            <p:ph sz="quarter" idx="4294967295"/>
          </p:nvPr>
        </p:nvSpPr>
        <p:spPr>
          <a:xfrm>
            <a:off x="0" y="1019920"/>
            <a:ext cx="9008320" cy="5838079"/>
          </a:xfrm>
        </p:spPr>
        <p:txBody>
          <a:bodyPr>
            <a:normAutofit lnSpcReduction="10000"/>
          </a:bodyPr>
          <a:lstStyle/>
          <a:p>
            <a:r>
              <a:rPr lang="en-US" sz="2800" dirty="0" smtClean="0">
                <a:solidFill>
                  <a:schemeClr val="accent1">
                    <a:lumMod val="50000"/>
                  </a:schemeClr>
                </a:solidFill>
              </a:rPr>
              <a:t>Farmers Market Promotion Program</a:t>
            </a:r>
          </a:p>
          <a:p>
            <a:pPr>
              <a:buNone/>
            </a:pPr>
            <a:r>
              <a:rPr lang="en-US" sz="2400" dirty="0" smtClean="0">
                <a:solidFill>
                  <a:schemeClr val="accent1">
                    <a:lumMod val="50000"/>
                  </a:schemeClr>
                </a:solidFill>
              </a:rPr>
              <a:t>	</a:t>
            </a:r>
            <a:r>
              <a:rPr lang="en-US" sz="2595" dirty="0" smtClean="0">
                <a:solidFill>
                  <a:schemeClr val="accent1">
                    <a:lumMod val="50000"/>
                  </a:schemeClr>
                </a:solidFill>
              </a:rPr>
              <a:t>-  Assistance to establish and expand direct </a:t>
            </a:r>
          </a:p>
          <a:p>
            <a:pPr>
              <a:buNone/>
            </a:pPr>
            <a:r>
              <a:rPr lang="en-US" sz="2595" dirty="0" smtClean="0">
                <a:solidFill>
                  <a:schemeClr val="accent1">
                    <a:lumMod val="50000"/>
                  </a:schemeClr>
                </a:solidFill>
              </a:rPr>
              <a:t>     to consumer markets.</a:t>
            </a:r>
          </a:p>
          <a:p>
            <a:pPr>
              <a:buNone/>
            </a:pPr>
            <a:r>
              <a:rPr lang="en-US" sz="2595" dirty="0" smtClean="0">
                <a:solidFill>
                  <a:schemeClr val="accent1">
                    <a:lumMod val="50000"/>
                  </a:schemeClr>
                </a:solidFill>
              </a:rPr>
              <a:t>	-  Focus on underserved communities </a:t>
            </a:r>
          </a:p>
          <a:p>
            <a:pPr>
              <a:buNone/>
            </a:pPr>
            <a:r>
              <a:rPr lang="en-US" sz="2595" dirty="0" smtClean="0">
                <a:solidFill>
                  <a:schemeClr val="accent1">
                    <a:lumMod val="50000"/>
                  </a:schemeClr>
                </a:solidFill>
              </a:rPr>
              <a:t>     “Food Deserts”</a:t>
            </a:r>
          </a:p>
          <a:p>
            <a:pPr marL="514350" indent="-514350">
              <a:spcAft>
                <a:spcPts val="600"/>
              </a:spcAft>
              <a:buNone/>
            </a:pPr>
            <a:r>
              <a:rPr lang="en-US" sz="2595" dirty="0" smtClean="0">
                <a:solidFill>
                  <a:schemeClr val="accent1">
                    <a:lumMod val="50000"/>
                  </a:schemeClr>
                </a:solidFill>
              </a:rPr>
              <a:t>    -  New markets for small/mid-sized farmers	</a:t>
            </a:r>
            <a:r>
              <a:rPr lang="en-US" dirty="0" smtClean="0">
                <a:solidFill>
                  <a:schemeClr val="accent1">
                    <a:lumMod val="50000"/>
                  </a:schemeClr>
                </a:solidFill>
              </a:rPr>
              <a:t>	</a:t>
            </a:r>
          </a:p>
          <a:p>
            <a:r>
              <a:rPr lang="en-US" sz="2800" dirty="0" smtClean="0">
                <a:solidFill>
                  <a:schemeClr val="accent1">
                    <a:lumMod val="50000"/>
                  </a:schemeClr>
                </a:solidFill>
              </a:rPr>
              <a:t>Senior Farmers Market Program</a:t>
            </a:r>
          </a:p>
          <a:p>
            <a:pPr>
              <a:buNone/>
            </a:pPr>
            <a:r>
              <a:rPr lang="en-US" sz="2595" dirty="0" smtClean="0">
                <a:solidFill>
                  <a:schemeClr val="accent1">
                    <a:lumMod val="50000"/>
                  </a:schemeClr>
                </a:solidFill>
              </a:rPr>
              <a:t>    Provides grants to states and tribes to provide low-income seniors with coupons for use at farmers’ markets, community supported agriculture farms, etc.</a:t>
            </a:r>
          </a:p>
          <a:p>
            <a:r>
              <a:rPr lang="en-US" sz="2800" dirty="0" smtClean="0">
                <a:solidFill>
                  <a:schemeClr val="accent1">
                    <a:lumMod val="50000"/>
                  </a:schemeClr>
                </a:solidFill>
              </a:rPr>
              <a:t>Farmers’ Market Electronic Benefit Transfer Program</a:t>
            </a:r>
          </a:p>
          <a:p>
            <a:pPr>
              <a:buNone/>
            </a:pPr>
            <a:r>
              <a:rPr lang="en-US" dirty="0" smtClean="0">
                <a:solidFill>
                  <a:schemeClr val="accent1">
                    <a:lumMod val="50000"/>
                  </a:schemeClr>
                </a:solidFill>
              </a:rPr>
              <a:t>   </a:t>
            </a:r>
            <a:r>
              <a:rPr lang="en-US" sz="2400" dirty="0" smtClean="0">
                <a:solidFill>
                  <a:schemeClr val="accent1">
                    <a:lumMod val="50000"/>
                  </a:schemeClr>
                </a:solidFill>
              </a:rPr>
              <a:t>Facilitates use of SNAP electronic benefits card at farmers’ markets.</a:t>
            </a:r>
          </a:p>
          <a:p>
            <a:endParaRPr lang="en-US" dirty="0" smtClean="0"/>
          </a:p>
          <a:p>
            <a:endParaRPr lang="en-US" dirty="0" smtClean="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96510" y="1019921"/>
            <a:ext cx="2111810" cy="3154680"/>
          </a:xfrm>
          <a:prstGeom prst="rect">
            <a:avLst/>
          </a:prstGeom>
        </p:spPr>
      </p:pic>
    </p:spTree>
    <p:extLst>
      <p:ext uri="{BB962C8B-B14F-4D97-AF65-F5344CB8AC3E}">
        <p14:creationId xmlns:p14="http://schemas.microsoft.com/office/powerpoint/2010/main" val="2876849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00"/>
                </a:solidFill>
              </a:rPr>
              <a:t>Connecting the Dots</a:t>
            </a:r>
          </a:p>
        </p:txBody>
      </p:sp>
      <p:sp>
        <p:nvSpPr>
          <p:cNvPr id="4" name="Content Placeholder 3"/>
          <p:cNvSpPr>
            <a:spLocks noGrp="1"/>
          </p:cNvSpPr>
          <p:nvPr>
            <p:ph sz="half" idx="1"/>
          </p:nvPr>
        </p:nvSpPr>
        <p:spPr>
          <a:xfrm>
            <a:off x="0" y="1058408"/>
            <a:ext cx="4495800" cy="5484475"/>
          </a:xfrm>
        </p:spPr>
        <p:txBody>
          <a:bodyPr>
            <a:normAutofit fontScale="85000" lnSpcReduction="20000"/>
          </a:bodyPr>
          <a:lstStyle/>
          <a:p>
            <a:r>
              <a:rPr lang="en-US" dirty="0">
                <a:solidFill>
                  <a:schemeClr val="accent1">
                    <a:lumMod val="50000"/>
                  </a:schemeClr>
                </a:solidFill>
              </a:rPr>
              <a:t>Defending and improving SNAP’s structure, benefits and eligibility can yield increased income for </a:t>
            </a:r>
            <a:r>
              <a:rPr lang="en-US" dirty="0" smtClean="0">
                <a:solidFill>
                  <a:schemeClr val="accent1">
                    <a:lumMod val="50000"/>
                  </a:schemeClr>
                </a:solidFill>
              </a:rPr>
              <a:t>farmers</a:t>
            </a:r>
          </a:p>
          <a:p>
            <a:endParaRPr lang="en-US" dirty="0">
              <a:solidFill>
                <a:schemeClr val="accent1">
                  <a:lumMod val="50000"/>
                </a:schemeClr>
              </a:solidFill>
            </a:endParaRPr>
          </a:p>
          <a:p>
            <a:r>
              <a:rPr lang="en-US" dirty="0">
                <a:solidFill>
                  <a:schemeClr val="accent1">
                    <a:lumMod val="50000"/>
                  </a:schemeClr>
                </a:solidFill>
              </a:rPr>
              <a:t>Incentivizing healthy, local food purchases similarly provides more opportunities for farmers to sell their </a:t>
            </a:r>
            <a:r>
              <a:rPr lang="en-US" dirty="0" smtClean="0">
                <a:solidFill>
                  <a:schemeClr val="accent1">
                    <a:lumMod val="50000"/>
                  </a:schemeClr>
                </a:solidFill>
              </a:rPr>
              <a:t>produce</a:t>
            </a:r>
          </a:p>
          <a:p>
            <a:endParaRPr lang="en-US" dirty="0">
              <a:solidFill>
                <a:schemeClr val="accent1">
                  <a:lumMod val="50000"/>
                </a:schemeClr>
              </a:solidFill>
            </a:endParaRPr>
          </a:p>
          <a:p>
            <a:r>
              <a:rPr lang="en-US" dirty="0">
                <a:solidFill>
                  <a:schemeClr val="accent1">
                    <a:lumMod val="50000"/>
                  </a:schemeClr>
                </a:solidFill>
              </a:rPr>
              <a:t>Healthy food financing establishes additional avenues through which farmers can market</a:t>
            </a:r>
          </a:p>
          <a:p>
            <a:endParaRPr lang="en-US" dirty="0"/>
          </a:p>
        </p:txBody>
      </p:sp>
      <p:pic>
        <p:nvPicPr>
          <p:cNvPr id="6" name="Picture 1" descr="DSC_0167.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4724400" y="2563019"/>
            <a:ext cx="3886200" cy="26003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05400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800000"/>
                </a:solidFill>
              </a:rPr>
              <a:t>International Aid and Loca</a:t>
            </a:r>
            <a:r>
              <a:rPr lang="en-US" dirty="0" smtClean="0">
                <a:solidFill>
                  <a:srgbClr val="800000"/>
                </a:solidFill>
              </a:rPr>
              <a:t>l </a:t>
            </a:r>
            <a:r>
              <a:rPr lang="en-US" sz="3200" dirty="0" smtClean="0">
                <a:solidFill>
                  <a:srgbClr val="800000"/>
                </a:solidFill>
              </a:rPr>
              <a:t>Food</a:t>
            </a:r>
            <a:endParaRPr lang="en-US" sz="3200" dirty="0">
              <a:solidFill>
                <a:srgbClr val="800000"/>
              </a:solidFill>
            </a:endParaRPr>
          </a:p>
        </p:txBody>
      </p:sp>
      <p:sp>
        <p:nvSpPr>
          <p:cNvPr id="9" name="Content Placeholder 8"/>
          <p:cNvSpPr>
            <a:spLocks noGrp="1"/>
          </p:cNvSpPr>
          <p:nvPr>
            <p:ph sz="quarter" idx="4294967295"/>
          </p:nvPr>
        </p:nvSpPr>
        <p:spPr>
          <a:xfrm>
            <a:off x="307846" y="1600200"/>
            <a:ext cx="8836154" cy="5019675"/>
          </a:xfrm>
        </p:spPr>
        <p:txBody>
          <a:bodyPr/>
          <a:lstStyle/>
          <a:p>
            <a:r>
              <a:rPr lang="en-US" dirty="0" smtClean="0">
                <a:solidFill>
                  <a:schemeClr val="accent1">
                    <a:lumMod val="50000"/>
                  </a:schemeClr>
                </a:solidFill>
              </a:rPr>
              <a:t>The Farm Bill provides funding for international food aid:</a:t>
            </a:r>
          </a:p>
          <a:p>
            <a:pPr lvl="1"/>
            <a:r>
              <a:rPr lang="en-US" dirty="0" smtClean="0">
                <a:solidFill>
                  <a:schemeClr val="accent1">
                    <a:lumMod val="50000"/>
                  </a:schemeClr>
                </a:solidFill>
              </a:rPr>
              <a:t>Food for Peace:  FY2012 $1.2 billion</a:t>
            </a:r>
          </a:p>
          <a:p>
            <a:pPr lvl="1"/>
            <a:r>
              <a:rPr lang="en-US" dirty="0" smtClean="0">
                <a:solidFill>
                  <a:schemeClr val="accent1">
                    <a:lumMod val="50000"/>
                  </a:schemeClr>
                </a:solidFill>
              </a:rPr>
              <a:t>McGovern-Dole International Food for Education and Child Nutrition: FY2012 $200 million</a:t>
            </a:r>
          </a:p>
          <a:p>
            <a:pPr lvl="1"/>
            <a:endParaRPr lang="en-US" dirty="0" smtClean="0">
              <a:solidFill>
                <a:schemeClr val="accent1">
                  <a:lumMod val="50000"/>
                </a:schemeClr>
              </a:solidFill>
            </a:endParaRPr>
          </a:p>
          <a:p>
            <a:r>
              <a:rPr lang="en-US" dirty="0" smtClean="0">
                <a:solidFill>
                  <a:schemeClr val="accent1">
                    <a:lumMod val="50000"/>
                  </a:schemeClr>
                </a:solidFill>
              </a:rPr>
              <a:t>Support funding for international food aid</a:t>
            </a:r>
          </a:p>
          <a:p>
            <a:endParaRPr lang="en-US" dirty="0" smtClean="0">
              <a:solidFill>
                <a:schemeClr val="accent1">
                  <a:lumMod val="50000"/>
                </a:schemeClr>
              </a:solidFill>
            </a:endParaRPr>
          </a:p>
          <a:p>
            <a:r>
              <a:rPr lang="en-US" dirty="0" smtClean="0">
                <a:solidFill>
                  <a:schemeClr val="accent1">
                    <a:lumMod val="50000"/>
                  </a:schemeClr>
                </a:solidFill>
              </a:rPr>
              <a:t>Reform international food aid with addition of </a:t>
            </a:r>
            <a:r>
              <a:rPr lang="en-US" i="1" dirty="0" smtClean="0">
                <a:solidFill>
                  <a:schemeClr val="accent1">
                    <a:lumMod val="50000"/>
                  </a:schemeClr>
                </a:solidFill>
              </a:rPr>
              <a:t>Local and Regional Procuremen</a:t>
            </a:r>
            <a:r>
              <a:rPr lang="en-US" dirty="0" smtClean="0">
                <a:solidFill>
                  <a:schemeClr val="accent1">
                    <a:lumMod val="50000"/>
                  </a:schemeClr>
                </a:solidFill>
              </a:rPr>
              <a:t>t requirements.</a:t>
            </a:r>
          </a:p>
          <a:p>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a:lstStyle/>
          <a:p>
            <a:r>
              <a:rPr lang="en-US" sz="2800" dirty="0" smtClean="0">
                <a:solidFill>
                  <a:srgbClr val="800000"/>
                </a:solidFill>
              </a:rPr>
              <a:t>Conservation Stewardship Program</a:t>
            </a:r>
          </a:p>
        </p:txBody>
      </p:sp>
      <p:sp>
        <p:nvSpPr>
          <p:cNvPr id="50179" name="Rectangle 3"/>
          <p:cNvSpPr>
            <a:spLocks noGrp="1"/>
          </p:cNvSpPr>
          <p:nvPr>
            <p:ph sz="quarter" idx="4294967295"/>
          </p:nvPr>
        </p:nvSpPr>
        <p:spPr>
          <a:xfrm>
            <a:off x="0" y="1077651"/>
            <a:ext cx="9144000" cy="5445987"/>
          </a:xfrm>
        </p:spPr>
        <p:txBody>
          <a:bodyPr>
            <a:noAutofit/>
          </a:bodyPr>
          <a:lstStyle/>
          <a:p>
            <a:pPr>
              <a:lnSpc>
                <a:spcPct val="80000"/>
              </a:lnSpc>
              <a:spcAft>
                <a:spcPts val="1200"/>
              </a:spcAft>
            </a:pPr>
            <a:r>
              <a:rPr lang="en-US" sz="2800" dirty="0" smtClean="0">
                <a:solidFill>
                  <a:schemeClr val="accent1">
                    <a:lumMod val="50000"/>
                  </a:schemeClr>
                </a:solidFill>
              </a:rPr>
              <a:t>Comprehensive conservation assistance to whole farms and working lands to resolve particular resource concerns in a given location.  </a:t>
            </a:r>
          </a:p>
          <a:p>
            <a:pPr>
              <a:lnSpc>
                <a:spcPct val="80000"/>
              </a:lnSpc>
              <a:spcAft>
                <a:spcPts val="1200"/>
              </a:spcAft>
            </a:pPr>
            <a:endParaRPr lang="en-US" sz="2800" dirty="0" smtClean="0">
              <a:solidFill>
                <a:schemeClr val="accent1">
                  <a:lumMod val="50000"/>
                </a:schemeClr>
              </a:solidFill>
            </a:endParaRPr>
          </a:p>
          <a:p>
            <a:pPr>
              <a:lnSpc>
                <a:spcPct val="80000"/>
              </a:lnSpc>
              <a:spcAft>
                <a:spcPts val="1200"/>
              </a:spcAft>
            </a:pPr>
            <a:r>
              <a:rPr lang="en-US" sz="2800" dirty="0" smtClean="0">
                <a:solidFill>
                  <a:schemeClr val="accent1">
                    <a:lumMod val="50000"/>
                  </a:schemeClr>
                </a:solidFill>
              </a:rPr>
              <a:t>Farmers can augment good current conservation efforts with payments for maintenance, expansion, and addition of new conservation practices.  </a:t>
            </a:r>
          </a:p>
          <a:p>
            <a:pPr>
              <a:lnSpc>
                <a:spcPct val="80000"/>
              </a:lnSpc>
              <a:spcAft>
                <a:spcPts val="1200"/>
              </a:spcAft>
            </a:pPr>
            <a:endParaRPr lang="en-US" sz="2800" dirty="0" smtClean="0">
              <a:solidFill>
                <a:schemeClr val="accent1">
                  <a:lumMod val="50000"/>
                </a:schemeClr>
              </a:solidFill>
            </a:endParaRPr>
          </a:p>
          <a:p>
            <a:pPr>
              <a:lnSpc>
                <a:spcPct val="80000"/>
              </a:lnSpc>
              <a:spcAft>
                <a:spcPts val="1200"/>
              </a:spcAft>
            </a:pPr>
            <a:r>
              <a:rPr lang="en-US" sz="2800" dirty="0" smtClean="0">
                <a:solidFill>
                  <a:schemeClr val="accent1">
                    <a:lumMod val="50000"/>
                  </a:schemeClr>
                </a:solidFill>
              </a:rPr>
              <a:t>Includes grazing land, rangeland, pasture, cropland, specialty crops, orchards, vineyards, dairies, tree farms, private non-industrial forests, aquaculture, truck farms, and more.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en-US" dirty="0" smtClean="0">
                <a:solidFill>
                  <a:srgbClr val="800000"/>
                </a:solidFill>
              </a:rPr>
              <a:t>CSP Goals</a:t>
            </a:r>
          </a:p>
        </p:txBody>
      </p:sp>
      <p:sp>
        <p:nvSpPr>
          <p:cNvPr id="51203" name="Rectangle 3"/>
          <p:cNvSpPr>
            <a:spLocks noGrp="1"/>
          </p:cNvSpPr>
          <p:nvPr>
            <p:ph sz="quarter" idx="1"/>
          </p:nvPr>
        </p:nvSpPr>
        <p:spPr>
          <a:xfrm>
            <a:off x="609600" y="1193114"/>
            <a:ext cx="4283918" cy="5330525"/>
          </a:xfrm>
        </p:spPr>
        <p:txBody>
          <a:bodyPr>
            <a:normAutofit fontScale="85000" lnSpcReduction="20000"/>
          </a:bodyPr>
          <a:lstStyle/>
          <a:p>
            <a:endParaRPr lang="en-US" dirty="0" smtClean="0">
              <a:solidFill>
                <a:srgbClr val="008000"/>
              </a:solidFill>
              <a:latin typeface="Arial" charset="0"/>
            </a:endParaRPr>
          </a:p>
          <a:p>
            <a:r>
              <a:rPr lang="en-US" dirty="0" smtClean="0">
                <a:solidFill>
                  <a:srgbClr val="008000"/>
                </a:solidFill>
              </a:rPr>
              <a:t>Improving soil, water and air quality</a:t>
            </a:r>
          </a:p>
          <a:p>
            <a:endParaRPr lang="en-US" dirty="0" smtClean="0">
              <a:solidFill>
                <a:srgbClr val="008000"/>
              </a:solidFill>
            </a:endParaRPr>
          </a:p>
          <a:p>
            <a:r>
              <a:rPr lang="en-US" dirty="0" smtClean="0">
                <a:solidFill>
                  <a:srgbClr val="008000"/>
                </a:solidFill>
              </a:rPr>
              <a:t>Providing increased biodiversity and wildlife and pollinator habitat</a:t>
            </a:r>
          </a:p>
          <a:p>
            <a:endParaRPr lang="en-US" dirty="0" smtClean="0">
              <a:solidFill>
                <a:srgbClr val="008000"/>
              </a:solidFill>
            </a:endParaRPr>
          </a:p>
          <a:p>
            <a:r>
              <a:rPr lang="en-US" dirty="0" smtClean="0">
                <a:solidFill>
                  <a:srgbClr val="008000"/>
                </a:solidFill>
              </a:rPr>
              <a:t>Sequestering carbon in the soil and reducing greenhouse gas emissions</a:t>
            </a:r>
          </a:p>
          <a:p>
            <a:endParaRPr lang="en-US" dirty="0" smtClean="0">
              <a:solidFill>
                <a:srgbClr val="008000"/>
              </a:solidFill>
            </a:endParaRPr>
          </a:p>
          <a:p>
            <a:r>
              <a:rPr lang="en-US" dirty="0" smtClean="0">
                <a:solidFill>
                  <a:srgbClr val="008000"/>
                </a:solidFill>
              </a:rPr>
              <a:t>Conserving water use and energy use </a:t>
            </a:r>
          </a:p>
        </p:txBody>
      </p:sp>
      <p:pic>
        <p:nvPicPr>
          <p:cNvPr id="5" name="Content Placeholder 4" descr="NRCSIA99058.jpg"/>
          <p:cNvPicPr>
            <a:picLocks noGrp="1" noChangeAspect="1"/>
          </p:cNvPicPr>
          <p:nvPr>
            <p:ph sz="quarter" idx="2"/>
          </p:nvPr>
        </p:nvPicPr>
        <p:blipFill>
          <a:blip r:embed="rId3" cstate="print"/>
          <a:stretch>
            <a:fillRect/>
          </a:stretch>
        </p:blipFill>
        <p:spPr>
          <a:xfrm>
            <a:off x="4893518" y="1097280"/>
            <a:ext cx="3722918" cy="5212080"/>
          </a:xfrm>
        </p:spPr>
      </p:pic>
      <p:sp>
        <p:nvSpPr>
          <p:cNvPr id="6" name="TextBox 5"/>
          <p:cNvSpPr txBox="1"/>
          <p:nvPr/>
        </p:nvSpPr>
        <p:spPr>
          <a:xfrm>
            <a:off x="5271870" y="6309360"/>
            <a:ext cx="1943280" cy="369332"/>
          </a:xfrm>
          <a:prstGeom prst="rect">
            <a:avLst/>
          </a:prstGeom>
          <a:noFill/>
        </p:spPr>
        <p:txBody>
          <a:bodyPr wrap="square" rtlCol="0">
            <a:spAutoFit/>
          </a:bodyPr>
          <a:lstStyle/>
          <a:p>
            <a:r>
              <a:rPr lang="en-US" dirty="0" smtClean="0"/>
              <a:t>NRCS Photo</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p:txBody>
          <a:bodyPr/>
          <a:lstStyle/>
          <a:p>
            <a:r>
              <a:rPr lang="en-US" dirty="0" smtClean="0">
                <a:solidFill>
                  <a:srgbClr val="800000"/>
                </a:solidFill>
                <a:latin typeface="+mn-lt"/>
              </a:rPr>
              <a:t>CSP Basics</a:t>
            </a:r>
          </a:p>
        </p:txBody>
      </p:sp>
      <p:sp>
        <p:nvSpPr>
          <p:cNvPr id="77827" name="Rectangle 3"/>
          <p:cNvSpPr>
            <a:spLocks noGrp="1"/>
          </p:cNvSpPr>
          <p:nvPr>
            <p:ph type="body" idx="1"/>
          </p:nvPr>
        </p:nvSpPr>
        <p:spPr/>
        <p:txBody>
          <a:bodyPr/>
          <a:lstStyle/>
          <a:p>
            <a:pPr>
              <a:spcAft>
                <a:spcPts val="2400"/>
              </a:spcAft>
            </a:pPr>
            <a:r>
              <a:rPr lang="en-US" dirty="0" smtClean="0">
                <a:solidFill>
                  <a:schemeClr val="accent1">
                    <a:lumMod val="50000"/>
                  </a:schemeClr>
                </a:solidFill>
              </a:rPr>
              <a:t>Nationwide sign up</a:t>
            </a:r>
          </a:p>
          <a:p>
            <a:pPr>
              <a:spcAft>
                <a:spcPts val="2400"/>
              </a:spcAft>
            </a:pPr>
            <a:r>
              <a:rPr lang="en-US" dirty="0" smtClean="0">
                <a:solidFill>
                  <a:schemeClr val="accent1">
                    <a:lumMod val="50000"/>
                  </a:schemeClr>
                </a:solidFill>
              </a:rPr>
              <a:t>State, region, or watershed priorities (targeted within comprehensive program)</a:t>
            </a:r>
          </a:p>
          <a:p>
            <a:pPr>
              <a:spcAft>
                <a:spcPts val="2400"/>
              </a:spcAft>
            </a:pPr>
            <a:r>
              <a:rPr lang="en-US" dirty="0" smtClean="0">
                <a:solidFill>
                  <a:schemeClr val="accent1">
                    <a:lumMod val="50000"/>
                  </a:schemeClr>
                </a:solidFill>
              </a:rPr>
              <a:t>Must exceed Stewardship Threshold on at least one priority to enroll and at least one more during contract</a:t>
            </a:r>
          </a:p>
          <a:p>
            <a:pPr>
              <a:spcAft>
                <a:spcPts val="2400"/>
              </a:spcAft>
            </a:pPr>
            <a:r>
              <a:rPr lang="en-US" dirty="0" smtClean="0">
                <a:solidFill>
                  <a:schemeClr val="accent1">
                    <a:lumMod val="50000"/>
                  </a:schemeClr>
                </a:solidFill>
              </a:rPr>
              <a:t>Must add more conservation to renew</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AutoShape 2"/>
          <p:cNvSpPr>
            <a:spLocks noGrp="1" noChangeArrowheads="1"/>
          </p:cNvSpPr>
          <p:nvPr>
            <p:ph type="title"/>
          </p:nvPr>
        </p:nvSpPr>
        <p:spPr/>
        <p:txBody>
          <a:bodyPr/>
          <a:lstStyle/>
          <a:p>
            <a:r>
              <a:rPr lang="en-US" sz="2800" dirty="0" smtClean="0">
                <a:solidFill>
                  <a:srgbClr val="800000"/>
                </a:solidFill>
              </a:rPr>
              <a:t>Rural Energy for America Program</a:t>
            </a:r>
            <a:endParaRPr lang="en-US" sz="2800" dirty="0">
              <a:solidFill>
                <a:srgbClr val="800000"/>
              </a:solidFill>
            </a:endParaRPr>
          </a:p>
        </p:txBody>
      </p:sp>
      <p:sp>
        <p:nvSpPr>
          <p:cNvPr id="211971" name="Rectangle 3"/>
          <p:cNvSpPr>
            <a:spLocks noGrp="1" noChangeArrowheads="1"/>
          </p:cNvSpPr>
          <p:nvPr>
            <p:ph sz="quarter" idx="1"/>
          </p:nvPr>
        </p:nvSpPr>
        <p:spPr>
          <a:xfrm>
            <a:off x="269366" y="1193114"/>
            <a:ext cx="4226434" cy="5664886"/>
          </a:xfrm>
        </p:spPr>
        <p:txBody>
          <a:bodyPr>
            <a:noAutofit/>
          </a:bodyPr>
          <a:lstStyle/>
          <a:p>
            <a:r>
              <a:rPr lang="en-US" sz="2400" dirty="0" smtClean="0">
                <a:solidFill>
                  <a:schemeClr val="accent1">
                    <a:lumMod val="50000"/>
                  </a:schemeClr>
                </a:solidFill>
              </a:rPr>
              <a:t>Provides financial assistance, both grants and loan guarantees, to farmers and rural small businesses for energy efficiency and renewable energy projects.</a:t>
            </a:r>
          </a:p>
          <a:p>
            <a:r>
              <a:rPr lang="en-US" sz="2400" dirty="0" smtClean="0">
                <a:solidFill>
                  <a:schemeClr val="accent1">
                    <a:lumMod val="50000"/>
                  </a:schemeClr>
                </a:solidFill>
              </a:rPr>
              <a:t>Stranded program not included in extension of 2008 Farm Bill.</a:t>
            </a:r>
          </a:p>
          <a:p>
            <a:endParaRPr lang="en-US" sz="2400" dirty="0" smtClean="0">
              <a:solidFill>
                <a:schemeClr val="accent1">
                  <a:lumMod val="50000"/>
                </a:schemeClr>
              </a:solidFill>
            </a:endParaRPr>
          </a:p>
          <a:p>
            <a:r>
              <a:rPr lang="en-US" sz="2400" dirty="0" smtClean="0">
                <a:solidFill>
                  <a:schemeClr val="accent1">
                    <a:lumMod val="50000"/>
                  </a:schemeClr>
                </a:solidFill>
              </a:rPr>
              <a:t>USDA issued notice in March 2013 that last funding available in 2013 is $3 million.</a:t>
            </a:r>
          </a:p>
        </p:txBody>
      </p:sp>
      <p:sp>
        <p:nvSpPr>
          <p:cNvPr id="8" name="Content Placeholder 7"/>
          <p:cNvSpPr>
            <a:spLocks noGrp="1"/>
          </p:cNvSpPr>
          <p:nvPr>
            <p:ph sz="quarter" idx="2"/>
          </p:nvPr>
        </p:nvSpPr>
        <p:spPr/>
        <p:txBody>
          <a:bodyPr>
            <a:normAutofit/>
          </a:bodyPr>
          <a:lstStyle/>
          <a:p>
            <a:endParaRPr lang="en-US" dirty="0"/>
          </a:p>
        </p:txBody>
      </p:sp>
      <p:pic>
        <p:nvPicPr>
          <p:cNvPr id="211972" name="Picture 4" descr="P1010028"/>
          <p:cNvPicPr>
            <a:picLocks noChangeAspect="1" noChangeArrowheads="1"/>
          </p:cNvPicPr>
          <p:nvPr/>
        </p:nvPicPr>
        <p:blipFill>
          <a:blip r:embed="rId3" cstate="print"/>
          <a:srcRect/>
          <a:stretch>
            <a:fillRect/>
          </a:stretch>
        </p:blipFill>
        <p:spPr bwMode="auto">
          <a:xfrm>
            <a:off x="4844901" y="1589567"/>
            <a:ext cx="4163419" cy="4572000"/>
          </a:xfrm>
          <a:prstGeom prst="rect">
            <a:avLst/>
          </a:prstGeom>
          <a:noFill/>
          <a:ln w="9525">
            <a:noFill/>
            <a:miter lim="800000"/>
            <a:headEnd/>
            <a:tailEnd/>
          </a:ln>
        </p:spPr>
      </p:pic>
      <p:sp>
        <p:nvSpPr>
          <p:cNvPr id="9" name="TextBox 8"/>
          <p:cNvSpPr txBox="1"/>
          <p:nvPr/>
        </p:nvSpPr>
        <p:spPr>
          <a:xfrm>
            <a:off x="5310350" y="6161567"/>
            <a:ext cx="1808598" cy="369332"/>
          </a:xfrm>
          <a:prstGeom prst="rect">
            <a:avLst/>
          </a:prstGeom>
          <a:noFill/>
        </p:spPr>
        <p:txBody>
          <a:bodyPr wrap="square" rtlCol="0">
            <a:spAutoFit/>
          </a:bodyPr>
          <a:lstStyle/>
          <a:p>
            <a:r>
              <a:rPr lang="en-US" dirty="0" smtClean="0"/>
              <a:t>NRCS Photo</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The Farm Bill</a:t>
            </a:r>
            <a:endParaRPr lang="en-US" dirty="0">
              <a:solidFill>
                <a:srgbClr val="800000"/>
              </a:solidFill>
            </a:endParaRPr>
          </a:p>
        </p:txBody>
      </p:sp>
      <p:pic>
        <p:nvPicPr>
          <p:cNvPr id="4" name="Picture 3" descr="Farm-Bill-Petition-Opening-Graphic-Alert-Image-Web.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0271" y="1103743"/>
            <a:ext cx="8364853" cy="5597480"/>
          </a:xfrm>
          <a:prstGeom prst="rect">
            <a:avLst/>
          </a:prstGeom>
        </p:spPr>
      </p:pic>
    </p:spTree>
    <p:extLst>
      <p:ext uri="{BB962C8B-B14F-4D97-AF65-F5344CB8AC3E}">
        <p14:creationId xmlns:p14="http://schemas.microsoft.com/office/powerpoint/2010/main" val="2880140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853283" y="154214"/>
            <a:ext cx="6089977" cy="508000"/>
          </a:xfrm>
        </p:spPr>
        <p:txBody>
          <a:bodyPr/>
          <a:lstStyle/>
          <a:p>
            <a:r>
              <a:rPr lang="en-US" dirty="0" smtClean="0">
                <a:solidFill>
                  <a:srgbClr val="800000"/>
                </a:solidFill>
              </a:rPr>
              <a:t>Questions</a:t>
            </a:r>
            <a:r>
              <a:rPr lang="en-US" dirty="0" smtClean="0"/>
              <a:t>?</a:t>
            </a:r>
            <a:endParaRPr lang="en-US" dirty="0"/>
          </a:p>
        </p:txBody>
      </p:sp>
      <p:sp>
        <p:nvSpPr>
          <p:cNvPr id="8" name="TextBox 7"/>
          <p:cNvSpPr txBox="1"/>
          <p:nvPr/>
        </p:nvSpPr>
        <p:spPr>
          <a:xfrm>
            <a:off x="4515557" y="1326784"/>
            <a:ext cx="4427704" cy="3539430"/>
          </a:xfrm>
          <a:prstGeom prst="rect">
            <a:avLst/>
          </a:prstGeom>
          <a:noFill/>
        </p:spPr>
        <p:txBody>
          <a:bodyPr wrap="square" rtlCol="0">
            <a:spAutoFit/>
          </a:bodyPr>
          <a:lstStyle/>
          <a:p>
            <a:pPr algn="r"/>
            <a:r>
              <a:rPr lang="en-US" sz="2400" b="1" dirty="0" err="1" smtClean="0"/>
              <a:t>Ferd</a:t>
            </a:r>
            <a:r>
              <a:rPr lang="en-US" sz="2400" b="1" dirty="0" smtClean="0"/>
              <a:t> </a:t>
            </a:r>
            <a:r>
              <a:rPr lang="en-US" sz="2400" b="1" dirty="0" err="1" smtClean="0"/>
              <a:t>Hoefner</a:t>
            </a:r>
            <a:endParaRPr lang="en-US" sz="2400" b="1" dirty="0" smtClean="0"/>
          </a:p>
          <a:p>
            <a:pPr algn="r"/>
            <a:r>
              <a:rPr lang="en-US" sz="2400" i="1" dirty="0" smtClean="0"/>
              <a:t>Policy Director</a:t>
            </a:r>
          </a:p>
          <a:p>
            <a:pPr algn="r"/>
            <a:r>
              <a:rPr lang="en-US" sz="2000" b="1" dirty="0" smtClean="0">
                <a:hlinkClick r:id="rId3"/>
              </a:rPr>
              <a:t>fhoefner@sustainableagriculture.net</a:t>
            </a:r>
            <a:endParaRPr lang="en-US" sz="2000" b="1" dirty="0" smtClean="0"/>
          </a:p>
          <a:p>
            <a:pPr algn="r"/>
            <a:r>
              <a:rPr lang="en-US" sz="2000" b="1" dirty="0"/>
              <a:t>202-547-5754</a:t>
            </a:r>
          </a:p>
          <a:p>
            <a:pPr algn="r"/>
            <a:endParaRPr lang="en-US" sz="2400" b="1" dirty="0" smtClean="0"/>
          </a:p>
          <a:p>
            <a:pPr algn="r"/>
            <a:endParaRPr lang="en-US" sz="2400" b="1" dirty="0" smtClean="0"/>
          </a:p>
          <a:p>
            <a:pPr algn="r"/>
            <a:r>
              <a:rPr lang="en-US" sz="2400" b="1" dirty="0" smtClean="0"/>
              <a:t>Martha Noble</a:t>
            </a:r>
          </a:p>
          <a:p>
            <a:pPr algn="r"/>
            <a:r>
              <a:rPr lang="en-US" sz="2400" i="1" dirty="0" smtClean="0"/>
              <a:t>Senior Policy Associate</a:t>
            </a:r>
          </a:p>
          <a:p>
            <a:pPr algn="r"/>
            <a:r>
              <a:rPr lang="en-US" sz="2000" b="1" dirty="0" smtClean="0">
                <a:hlinkClick r:id="rId4"/>
              </a:rPr>
              <a:t>mnoble@sustainableagriculture.net</a:t>
            </a:r>
            <a:endParaRPr lang="en-US" sz="2000" b="1" dirty="0" smtClean="0"/>
          </a:p>
          <a:p>
            <a:pPr algn="r"/>
            <a:r>
              <a:rPr lang="en-US" sz="2000" b="1" dirty="0" smtClean="0"/>
              <a:t>202-547-5754</a:t>
            </a:r>
          </a:p>
        </p:txBody>
      </p:sp>
      <p:sp>
        <p:nvSpPr>
          <p:cNvPr id="3" name="Rectangle 2"/>
          <p:cNvSpPr/>
          <p:nvPr/>
        </p:nvSpPr>
        <p:spPr>
          <a:xfrm>
            <a:off x="838200" y="6068997"/>
            <a:ext cx="7563556" cy="553998"/>
          </a:xfrm>
          <a:prstGeom prst="rect">
            <a:avLst/>
          </a:prstGeom>
        </p:spPr>
        <p:txBody>
          <a:bodyPr wrap="square">
            <a:spAutoFit/>
          </a:bodyPr>
          <a:lstStyle/>
          <a:p>
            <a:pPr algn="ctr"/>
            <a:r>
              <a:rPr lang="en-US" sz="3000" b="1" dirty="0"/>
              <a:t>http://</a:t>
            </a:r>
            <a:r>
              <a:rPr lang="en-US" sz="3000" b="1" dirty="0" err="1"/>
              <a:t>www.sustainableagriculture.net</a:t>
            </a:r>
            <a:endParaRPr lang="en-US" sz="3000" b="1" dirty="0"/>
          </a:p>
        </p:txBody>
      </p:sp>
      <p:pic>
        <p:nvPicPr>
          <p:cNvPr id="5" name="Picture 4" descr="IMG_2704.JPG"/>
          <p:cNvPicPr>
            <a:picLocks noChangeAspect="1"/>
          </p:cNvPicPr>
          <p:nvPr/>
        </p:nvPicPr>
        <p:blipFill rotWithShape="1">
          <a:blip r:embed="rId5" cstate="email">
            <a:extLst>
              <a:ext uri="{28A0092B-C50C-407E-A947-70E740481C1C}">
                <a14:useLocalDpi xmlns:a14="http://schemas.microsoft.com/office/drawing/2010/main" val="0"/>
              </a:ext>
            </a:extLst>
          </a:blip>
          <a:srcRect l="9218" t="17284" r="8313" b="10988"/>
          <a:stretch/>
        </p:blipFill>
        <p:spPr>
          <a:xfrm>
            <a:off x="126999" y="1065196"/>
            <a:ext cx="4241801" cy="4919134"/>
          </a:xfrm>
          <a:prstGeom prst="rect">
            <a:avLst/>
          </a:prstGeom>
        </p:spPr>
      </p:pic>
    </p:spTree>
    <p:extLst>
      <p:ext uri="{BB962C8B-B14F-4D97-AF65-F5344CB8AC3E}">
        <p14:creationId xmlns:p14="http://schemas.microsoft.com/office/powerpoint/2010/main" val="3240373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What’s in the Farm Bill?</a:t>
            </a:r>
            <a:endParaRPr lang="en-US" dirty="0">
              <a:solidFill>
                <a:srgbClr val="800000"/>
              </a:solidFill>
            </a:endParaRPr>
          </a:p>
        </p:txBody>
      </p:sp>
      <p:sp>
        <p:nvSpPr>
          <p:cNvPr id="3" name="Content Placeholder 2"/>
          <p:cNvSpPr>
            <a:spLocks noGrp="1"/>
          </p:cNvSpPr>
          <p:nvPr>
            <p:ph sz="quarter" idx="4294967295"/>
          </p:nvPr>
        </p:nvSpPr>
        <p:spPr>
          <a:xfrm>
            <a:off x="307846" y="1168400"/>
            <a:ext cx="8836154" cy="5486400"/>
          </a:xfrm>
        </p:spPr>
        <p:txBody>
          <a:bodyPr>
            <a:normAutofit fontScale="55000" lnSpcReduction="20000"/>
          </a:bodyPr>
          <a:lstStyle/>
          <a:p>
            <a:pPr marL="0" indent="0">
              <a:buNone/>
              <a:defRPr/>
            </a:pPr>
            <a:r>
              <a:rPr lang="en-US" sz="4400" dirty="0" smtClean="0">
                <a:solidFill>
                  <a:srgbClr val="365616"/>
                </a:solidFill>
                <a:cs typeface="Arial" charset="0"/>
              </a:rPr>
              <a:t>Current </a:t>
            </a:r>
            <a:r>
              <a:rPr lang="en-US" sz="4400" dirty="0">
                <a:solidFill>
                  <a:srgbClr val="365616"/>
                </a:solidFill>
                <a:cs typeface="Arial" charset="0"/>
              </a:rPr>
              <a:t>“Titles” or Chapters:</a:t>
            </a:r>
          </a:p>
          <a:p>
            <a:pPr marL="0" indent="0">
              <a:buNone/>
              <a:defRPr/>
            </a:pPr>
            <a:endParaRPr lang="en-US" sz="1800" dirty="0">
              <a:solidFill>
                <a:srgbClr val="365616"/>
              </a:solidFill>
              <a:cs typeface="Arial" charset="0"/>
            </a:endParaRPr>
          </a:p>
          <a:p>
            <a:pPr marL="285750" indent="-285750">
              <a:buFont typeface="Arial"/>
              <a:buChar char="•"/>
              <a:defRPr/>
            </a:pPr>
            <a:r>
              <a:rPr lang="en-US" sz="3200" dirty="0">
                <a:solidFill>
                  <a:srgbClr val="365616"/>
                </a:solidFill>
                <a:cs typeface="Arial" charset="0"/>
              </a:rPr>
              <a:t>I: Commodity</a:t>
            </a:r>
          </a:p>
          <a:p>
            <a:pPr marL="285750" indent="-285750">
              <a:buFont typeface="Arial"/>
              <a:buChar char="•"/>
              <a:defRPr/>
            </a:pPr>
            <a:r>
              <a:rPr lang="en-US" sz="3200" dirty="0">
                <a:solidFill>
                  <a:srgbClr val="365616"/>
                </a:solidFill>
                <a:cs typeface="Arial" charset="0"/>
              </a:rPr>
              <a:t>II: Conservation</a:t>
            </a:r>
          </a:p>
          <a:p>
            <a:pPr marL="285750" indent="-285750">
              <a:buFont typeface="Arial"/>
              <a:buChar char="•"/>
              <a:defRPr/>
            </a:pPr>
            <a:r>
              <a:rPr lang="en-US" sz="3200" dirty="0">
                <a:solidFill>
                  <a:srgbClr val="365616"/>
                </a:solidFill>
                <a:cs typeface="Arial" charset="0"/>
              </a:rPr>
              <a:t>III: Trade</a:t>
            </a:r>
          </a:p>
          <a:p>
            <a:pPr marL="285750" indent="-285750">
              <a:buFont typeface="Arial"/>
              <a:buChar char="•"/>
              <a:defRPr/>
            </a:pPr>
            <a:r>
              <a:rPr lang="en-US" sz="3200" dirty="0">
                <a:solidFill>
                  <a:srgbClr val="365616"/>
                </a:solidFill>
                <a:cs typeface="Arial" charset="0"/>
              </a:rPr>
              <a:t>IV: Nutrition</a:t>
            </a:r>
          </a:p>
          <a:p>
            <a:pPr marL="285750" indent="-285750">
              <a:buFont typeface="Arial"/>
              <a:buChar char="•"/>
              <a:defRPr/>
            </a:pPr>
            <a:r>
              <a:rPr lang="en-US" sz="3200" dirty="0">
                <a:solidFill>
                  <a:srgbClr val="365616"/>
                </a:solidFill>
                <a:cs typeface="Arial" charset="0"/>
              </a:rPr>
              <a:t>V: Credit</a:t>
            </a:r>
          </a:p>
          <a:p>
            <a:pPr marL="285750" indent="-285750">
              <a:buFont typeface="Arial"/>
              <a:buChar char="•"/>
              <a:defRPr/>
            </a:pPr>
            <a:r>
              <a:rPr lang="en-US" sz="3200" dirty="0">
                <a:solidFill>
                  <a:srgbClr val="365616"/>
                </a:solidFill>
                <a:cs typeface="Arial" charset="0"/>
              </a:rPr>
              <a:t>VI: Rural Development</a:t>
            </a:r>
          </a:p>
          <a:p>
            <a:pPr marL="285750" indent="-285750">
              <a:buFont typeface="Arial"/>
              <a:buChar char="•"/>
              <a:defRPr/>
            </a:pPr>
            <a:r>
              <a:rPr lang="en-US" sz="3200" dirty="0">
                <a:solidFill>
                  <a:srgbClr val="365616"/>
                </a:solidFill>
                <a:cs typeface="Arial" charset="0"/>
              </a:rPr>
              <a:t>VII: Research</a:t>
            </a:r>
          </a:p>
          <a:p>
            <a:pPr marL="285750" indent="-285750">
              <a:buFont typeface="Arial"/>
              <a:buChar char="•"/>
              <a:defRPr/>
            </a:pPr>
            <a:r>
              <a:rPr lang="en-US" sz="3200" dirty="0">
                <a:solidFill>
                  <a:srgbClr val="365616"/>
                </a:solidFill>
                <a:cs typeface="Arial" charset="0"/>
              </a:rPr>
              <a:t>VIII: Forestry</a:t>
            </a:r>
          </a:p>
          <a:p>
            <a:pPr marL="285750" indent="-285750">
              <a:buFont typeface="Arial"/>
              <a:buChar char="•"/>
              <a:defRPr/>
            </a:pPr>
            <a:r>
              <a:rPr lang="en-US" sz="3200" dirty="0">
                <a:solidFill>
                  <a:srgbClr val="365616"/>
                </a:solidFill>
                <a:cs typeface="Arial" charset="0"/>
              </a:rPr>
              <a:t>IX: Energy</a:t>
            </a:r>
          </a:p>
          <a:p>
            <a:pPr marL="285750" indent="-285750">
              <a:buFont typeface="Arial"/>
              <a:buChar char="•"/>
              <a:defRPr/>
            </a:pPr>
            <a:r>
              <a:rPr lang="en-US" sz="3200" dirty="0">
                <a:solidFill>
                  <a:srgbClr val="365616"/>
                </a:solidFill>
                <a:cs typeface="Arial" charset="0"/>
              </a:rPr>
              <a:t>X: Horticulture and Organic</a:t>
            </a:r>
          </a:p>
          <a:p>
            <a:pPr marL="285750" indent="-285750">
              <a:buFont typeface="Arial"/>
              <a:buChar char="•"/>
              <a:defRPr/>
            </a:pPr>
            <a:r>
              <a:rPr lang="en-US" sz="3200" dirty="0">
                <a:solidFill>
                  <a:srgbClr val="365616"/>
                </a:solidFill>
                <a:cs typeface="Arial" charset="0"/>
              </a:rPr>
              <a:t>XI: Livestock</a:t>
            </a:r>
          </a:p>
          <a:p>
            <a:pPr marL="285750" indent="-285750">
              <a:buFont typeface="Arial"/>
              <a:buChar char="•"/>
              <a:defRPr/>
            </a:pPr>
            <a:r>
              <a:rPr lang="en-US" sz="3200" dirty="0">
                <a:solidFill>
                  <a:srgbClr val="365616"/>
                </a:solidFill>
                <a:cs typeface="Arial" charset="0"/>
              </a:rPr>
              <a:t>XII: Crop Insurance</a:t>
            </a:r>
          </a:p>
          <a:p>
            <a:pPr marL="285750" indent="-285750">
              <a:buFont typeface="Arial"/>
              <a:buChar char="•"/>
              <a:defRPr/>
            </a:pPr>
            <a:r>
              <a:rPr lang="en-US" sz="3200" dirty="0">
                <a:solidFill>
                  <a:srgbClr val="365616"/>
                </a:solidFill>
                <a:cs typeface="Arial" charset="0"/>
              </a:rPr>
              <a:t>XIII: Commodity Futures</a:t>
            </a:r>
          </a:p>
          <a:p>
            <a:pPr marL="285750" indent="-285750">
              <a:buFont typeface="Arial"/>
              <a:buChar char="•"/>
              <a:defRPr/>
            </a:pPr>
            <a:r>
              <a:rPr lang="en-US" sz="3200" dirty="0">
                <a:solidFill>
                  <a:srgbClr val="365616"/>
                </a:solidFill>
                <a:cs typeface="Arial" charset="0"/>
              </a:rPr>
              <a:t>XIV: Miscellaneous</a:t>
            </a:r>
          </a:p>
          <a:p>
            <a:pPr marL="285750" indent="-285750">
              <a:buFont typeface="Arial"/>
              <a:buChar char="•"/>
              <a:defRPr/>
            </a:pPr>
            <a:r>
              <a:rPr lang="en-US" sz="3200" dirty="0">
                <a:solidFill>
                  <a:srgbClr val="365616"/>
                </a:solidFill>
                <a:cs typeface="Arial" charset="0"/>
              </a:rPr>
              <a:t>XV: Trade and Tax Provisions</a:t>
            </a:r>
          </a:p>
          <a:p>
            <a:endParaRPr lang="en-US" dirty="0"/>
          </a:p>
        </p:txBody>
      </p:sp>
      <p:pic>
        <p:nvPicPr>
          <p:cNvPr id="4" name="Picture 3"/>
          <p:cNvPicPr>
            <a:picLocks noChangeAspect="1"/>
          </p:cNvPicPr>
          <p:nvPr/>
        </p:nvPicPr>
        <p:blipFill>
          <a:blip r:embed="rId3" cstate="print"/>
          <a:stretch>
            <a:fillRect/>
          </a:stretch>
        </p:blipFill>
        <p:spPr>
          <a:xfrm>
            <a:off x="5145960" y="1168400"/>
            <a:ext cx="3797300" cy="5067300"/>
          </a:xfrm>
          <a:prstGeom prst="rect">
            <a:avLst/>
          </a:prstGeom>
        </p:spPr>
      </p:pic>
      <p:sp>
        <p:nvSpPr>
          <p:cNvPr id="5" name="TextBox 4"/>
          <p:cNvSpPr txBox="1"/>
          <p:nvPr/>
        </p:nvSpPr>
        <p:spPr>
          <a:xfrm>
            <a:off x="5145960" y="6350168"/>
            <a:ext cx="2471650" cy="276999"/>
          </a:xfrm>
          <a:prstGeom prst="rect">
            <a:avLst/>
          </a:prstGeom>
          <a:noFill/>
        </p:spPr>
        <p:txBody>
          <a:bodyPr wrap="none" rtlCol="0">
            <a:spAutoFit/>
          </a:bodyPr>
          <a:lstStyle/>
          <a:p>
            <a:r>
              <a:rPr lang="en-US" sz="1200" dirty="0" smtClean="0">
                <a:solidFill>
                  <a:srgbClr val="365616"/>
                </a:solidFill>
              </a:rPr>
              <a:t>Photo Credit: California </a:t>
            </a:r>
            <a:r>
              <a:rPr lang="en-US" sz="1200" dirty="0" err="1" smtClean="0">
                <a:solidFill>
                  <a:srgbClr val="365616"/>
                </a:solidFill>
              </a:rPr>
              <a:t>FarmLink</a:t>
            </a:r>
            <a:endParaRPr lang="en-US" sz="1200" dirty="0">
              <a:solidFill>
                <a:srgbClr val="365616"/>
              </a:solidFill>
            </a:endParaRPr>
          </a:p>
        </p:txBody>
      </p:sp>
    </p:spTree>
    <p:extLst>
      <p:ext uri="{BB962C8B-B14F-4D97-AF65-F5344CB8AC3E}">
        <p14:creationId xmlns:p14="http://schemas.microsoft.com/office/powerpoint/2010/main" val="2543074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Quiz!</a:t>
            </a:r>
            <a:endParaRPr lang="en-US" dirty="0">
              <a:solidFill>
                <a:srgbClr val="800000"/>
              </a:solidFill>
            </a:endParaRPr>
          </a:p>
        </p:txBody>
      </p:sp>
      <p:sp>
        <p:nvSpPr>
          <p:cNvPr id="3" name="Content Placeholder 2"/>
          <p:cNvSpPr>
            <a:spLocks noGrp="1"/>
          </p:cNvSpPr>
          <p:nvPr>
            <p:ph sz="quarter" idx="4294967295"/>
          </p:nvPr>
        </p:nvSpPr>
        <p:spPr>
          <a:xfrm>
            <a:off x="384809" y="1173870"/>
            <a:ext cx="8759192" cy="5684130"/>
          </a:xfrm>
        </p:spPr>
        <p:txBody>
          <a:bodyPr>
            <a:normAutofit/>
          </a:bodyPr>
          <a:lstStyle/>
          <a:p>
            <a:pPr marL="0" indent="0" algn="ctr">
              <a:buNone/>
            </a:pPr>
            <a:r>
              <a:rPr lang="en-US" b="1" dirty="0" smtClean="0">
                <a:solidFill>
                  <a:srgbClr val="800000"/>
                </a:solidFill>
              </a:rPr>
              <a:t>Can you rank these federal programs in order from most to least expensive?</a:t>
            </a:r>
          </a:p>
          <a:p>
            <a:pPr marL="0" indent="0" algn="ctr">
              <a:buNone/>
            </a:pPr>
            <a:endParaRPr lang="en-US" b="1" dirty="0" smtClean="0"/>
          </a:p>
          <a:p>
            <a:pPr>
              <a:spcAft>
                <a:spcPts val="1800"/>
              </a:spcAft>
            </a:pPr>
            <a:r>
              <a:rPr lang="en-US" dirty="0" smtClean="0">
                <a:solidFill>
                  <a:srgbClr val="365616"/>
                </a:solidFill>
              </a:rPr>
              <a:t>Conservation programs</a:t>
            </a:r>
          </a:p>
          <a:p>
            <a:pPr>
              <a:spcAft>
                <a:spcPts val="1800"/>
              </a:spcAft>
            </a:pPr>
            <a:r>
              <a:rPr lang="en-US" dirty="0" smtClean="0">
                <a:solidFill>
                  <a:srgbClr val="365616"/>
                </a:solidFill>
              </a:rPr>
              <a:t>Crop </a:t>
            </a:r>
            <a:r>
              <a:rPr lang="en-US" dirty="0">
                <a:solidFill>
                  <a:srgbClr val="365616"/>
                </a:solidFill>
              </a:rPr>
              <a:t>insurance </a:t>
            </a:r>
            <a:r>
              <a:rPr lang="en-US" dirty="0" smtClean="0">
                <a:solidFill>
                  <a:srgbClr val="365616"/>
                </a:solidFill>
              </a:rPr>
              <a:t>subsidies</a:t>
            </a:r>
          </a:p>
          <a:p>
            <a:pPr>
              <a:spcAft>
                <a:spcPts val="1800"/>
              </a:spcAft>
            </a:pPr>
            <a:r>
              <a:rPr lang="en-US" dirty="0" smtClean="0">
                <a:solidFill>
                  <a:srgbClr val="365616"/>
                </a:solidFill>
              </a:rPr>
              <a:t>Supplemental </a:t>
            </a:r>
            <a:r>
              <a:rPr lang="en-US" dirty="0">
                <a:solidFill>
                  <a:srgbClr val="365616"/>
                </a:solidFill>
              </a:rPr>
              <a:t>Nutrition Assistance </a:t>
            </a:r>
            <a:r>
              <a:rPr lang="en-US" dirty="0" smtClean="0">
                <a:solidFill>
                  <a:srgbClr val="365616"/>
                </a:solidFill>
              </a:rPr>
              <a:t>Program (formerly food stamps)</a:t>
            </a:r>
            <a:endParaRPr lang="en-US" dirty="0">
              <a:solidFill>
                <a:srgbClr val="365616"/>
              </a:solidFill>
            </a:endParaRPr>
          </a:p>
          <a:p>
            <a:pPr>
              <a:spcAft>
                <a:spcPts val="1800"/>
              </a:spcAft>
            </a:pPr>
            <a:r>
              <a:rPr lang="en-US" dirty="0" smtClean="0">
                <a:solidFill>
                  <a:srgbClr val="365616"/>
                </a:solidFill>
              </a:rPr>
              <a:t>Commodity subsidies (including direct payments)</a:t>
            </a:r>
            <a:endParaRPr lang="en-US" dirty="0">
              <a:solidFill>
                <a:srgbClr val="365616"/>
              </a:solidFill>
            </a:endParaRPr>
          </a:p>
          <a:p>
            <a:pPr marL="0" indent="0" algn="ctr">
              <a:buNone/>
            </a:pPr>
            <a:endParaRPr lang="en-US" b="1" dirty="0"/>
          </a:p>
        </p:txBody>
      </p:sp>
    </p:spTree>
    <p:extLst>
      <p:ext uri="{BB962C8B-B14F-4D97-AF65-F5344CB8AC3E}">
        <p14:creationId xmlns:p14="http://schemas.microsoft.com/office/powerpoint/2010/main" val="3304084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Where’s the Money?</a:t>
            </a:r>
            <a:endParaRPr lang="en-US" dirty="0">
              <a:solidFill>
                <a:srgbClr val="800000"/>
              </a:solidFill>
            </a:endParaRPr>
          </a:p>
        </p:txBody>
      </p:sp>
      <p:sp>
        <p:nvSpPr>
          <p:cNvPr id="3" name="Content Placeholder 2"/>
          <p:cNvSpPr>
            <a:spLocks noGrp="1"/>
          </p:cNvSpPr>
          <p:nvPr>
            <p:ph sz="quarter" idx="4294967295"/>
          </p:nvPr>
        </p:nvSpPr>
        <p:spPr>
          <a:xfrm>
            <a:off x="365568" y="1600200"/>
            <a:ext cx="8778432" cy="4846464"/>
          </a:xfrm>
        </p:spPr>
        <p:txBody>
          <a:bodyPr>
            <a:normAutofit lnSpcReduction="10000"/>
          </a:bodyPr>
          <a:lstStyle/>
          <a:p>
            <a:pPr marL="0" indent="0">
              <a:buNone/>
            </a:pPr>
            <a:r>
              <a:rPr lang="en-US" dirty="0">
                <a:solidFill>
                  <a:srgbClr val="365616"/>
                </a:solidFill>
              </a:rPr>
              <a:t>10 year budget </a:t>
            </a:r>
            <a:r>
              <a:rPr lang="en-US" dirty="0" smtClean="0">
                <a:solidFill>
                  <a:srgbClr val="365616"/>
                </a:solidFill>
              </a:rPr>
              <a:t>estimates for the 2013 bill before cuts:</a:t>
            </a:r>
            <a:endParaRPr lang="en-US" dirty="0">
              <a:solidFill>
                <a:srgbClr val="365616"/>
              </a:solidFill>
            </a:endParaRPr>
          </a:p>
          <a:p>
            <a:pPr marL="0" indent="0">
              <a:buNone/>
            </a:pPr>
            <a:endParaRPr lang="en-US" sz="1200" dirty="0">
              <a:solidFill>
                <a:srgbClr val="365616"/>
              </a:solidFill>
            </a:endParaRPr>
          </a:p>
          <a:p>
            <a:r>
              <a:rPr lang="en-US" dirty="0">
                <a:solidFill>
                  <a:srgbClr val="365616"/>
                </a:solidFill>
              </a:rPr>
              <a:t>$</a:t>
            </a:r>
            <a:r>
              <a:rPr lang="en-US" dirty="0" smtClean="0">
                <a:solidFill>
                  <a:srgbClr val="365616"/>
                </a:solidFill>
              </a:rPr>
              <a:t>760 </a:t>
            </a:r>
            <a:r>
              <a:rPr lang="en-US" dirty="0">
                <a:solidFill>
                  <a:srgbClr val="365616"/>
                </a:solidFill>
              </a:rPr>
              <a:t>billion: Supplemental Nutrition Assistance </a:t>
            </a:r>
            <a:r>
              <a:rPr lang="en-US" dirty="0" smtClean="0">
                <a:solidFill>
                  <a:srgbClr val="365616"/>
                </a:solidFill>
              </a:rPr>
              <a:t>Program</a:t>
            </a:r>
          </a:p>
          <a:p>
            <a:endParaRPr lang="en-US" dirty="0" smtClean="0">
              <a:solidFill>
                <a:srgbClr val="365616"/>
              </a:solidFill>
            </a:endParaRPr>
          </a:p>
          <a:p>
            <a:r>
              <a:rPr lang="en-US" dirty="0" smtClean="0">
                <a:solidFill>
                  <a:srgbClr val="365616"/>
                </a:solidFill>
              </a:rPr>
              <a:t>$87 </a:t>
            </a:r>
            <a:r>
              <a:rPr lang="en-US" dirty="0">
                <a:solidFill>
                  <a:srgbClr val="365616"/>
                </a:solidFill>
              </a:rPr>
              <a:t>billion: Crop insurance </a:t>
            </a:r>
            <a:r>
              <a:rPr lang="en-US" dirty="0" smtClean="0">
                <a:solidFill>
                  <a:srgbClr val="365616"/>
                </a:solidFill>
              </a:rPr>
              <a:t>subsidies</a:t>
            </a:r>
          </a:p>
          <a:p>
            <a:endParaRPr lang="en-US" dirty="0" smtClean="0">
              <a:solidFill>
                <a:srgbClr val="365616"/>
              </a:solidFill>
            </a:endParaRPr>
          </a:p>
          <a:p>
            <a:r>
              <a:rPr lang="en-US" dirty="0">
                <a:solidFill>
                  <a:srgbClr val="365616"/>
                </a:solidFill>
              </a:rPr>
              <a:t>$</a:t>
            </a:r>
            <a:r>
              <a:rPr lang="en-US" dirty="0" smtClean="0">
                <a:solidFill>
                  <a:srgbClr val="365616"/>
                </a:solidFill>
              </a:rPr>
              <a:t>68 </a:t>
            </a:r>
            <a:r>
              <a:rPr lang="en-US" dirty="0">
                <a:solidFill>
                  <a:srgbClr val="365616"/>
                </a:solidFill>
              </a:rPr>
              <a:t>billion: Commodity </a:t>
            </a:r>
            <a:r>
              <a:rPr lang="en-US" dirty="0" smtClean="0">
                <a:solidFill>
                  <a:srgbClr val="365616"/>
                </a:solidFill>
              </a:rPr>
              <a:t>subsidies</a:t>
            </a:r>
          </a:p>
          <a:p>
            <a:endParaRPr lang="en-US" dirty="0" smtClean="0">
              <a:solidFill>
                <a:srgbClr val="365616"/>
              </a:solidFill>
            </a:endParaRPr>
          </a:p>
          <a:p>
            <a:r>
              <a:rPr lang="en-US" dirty="0">
                <a:solidFill>
                  <a:srgbClr val="365616"/>
                </a:solidFill>
              </a:rPr>
              <a:t>$</a:t>
            </a:r>
            <a:r>
              <a:rPr lang="en-US" dirty="0" smtClean="0">
                <a:solidFill>
                  <a:srgbClr val="365616"/>
                </a:solidFill>
              </a:rPr>
              <a:t>64 </a:t>
            </a:r>
            <a:r>
              <a:rPr lang="en-US" dirty="0">
                <a:solidFill>
                  <a:srgbClr val="365616"/>
                </a:solidFill>
              </a:rPr>
              <a:t>billion: Conservation programs</a:t>
            </a:r>
          </a:p>
          <a:p>
            <a:pPr marL="0" indent="0">
              <a:buNone/>
            </a:pPr>
            <a:endParaRPr lang="en-US" dirty="0"/>
          </a:p>
        </p:txBody>
      </p:sp>
    </p:spTree>
    <p:extLst>
      <p:ext uri="{BB962C8B-B14F-4D97-AF65-F5344CB8AC3E}">
        <p14:creationId xmlns:p14="http://schemas.microsoft.com/office/powerpoint/2010/main" val="3786712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Where’s the Money?</a:t>
            </a:r>
            <a:endParaRPr lang="en-US" dirty="0"/>
          </a:p>
        </p:txBody>
      </p:sp>
      <p:graphicFrame>
        <p:nvGraphicFramePr>
          <p:cNvPr id="3" name="Chart 2"/>
          <p:cNvGraphicFramePr/>
          <p:nvPr/>
        </p:nvGraphicFramePr>
        <p:xfrm>
          <a:off x="682906" y="1396999"/>
          <a:ext cx="7998107" cy="49459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Where’s the Money</a:t>
            </a:r>
            <a:endParaRPr lang="en-US" dirty="0"/>
          </a:p>
        </p:txBody>
      </p:sp>
      <p:graphicFrame>
        <p:nvGraphicFramePr>
          <p:cNvPr id="3" name="Chart 2"/>
          <p:cNvGraphicFramePr/>
          <p:nvPr/>
        </p:nvGraphicFramePr>
        <p:xfrm>
          <a:off x="497711" y="1397000"/>
          <a:ext cx="8044405" cy="48070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 Where are we Now?</a:t>
            </a:r>
            <a:endParaRPr lang="en-US" dirty="0"/>
          </a:p>
        </p:txBody>
      </p:sp>
      <p:pic>
        <p:nvPicPr>
          <p:cNvPr id="6" name="Picture 1" descr="DSC_0169.jpg"/>
          <p:cNvPicPr>
            <a:picLocks noChangeAspect="1"/>
          </p:cNvPicPr>
          <p:nvPr/>
        </p:nvPicPr>
        <p:blipFill rotWithShape="1">
          <a:blip r:embed="rId3" cstate="email">
            <a:extLst>
              <a:ext uri="{28A0092B-C50C-407E-A947-70E740481C1C}">
                <a14:useLocalDpi xmlns:a14="http://schemas.microsoft.com/office/drawing/2010/main" val="0"/>
              </a:ext>
            </a:extLst>
          </a:blip>
          <a:srcRect l="12942" t="4964" r="52689"/>
          <a:stretch/>
        </p:blipFill>
        <p:spPr bwMode="auto">
          <a:xfrm rot="16200000">
            <a:off x="3158209" y="872208"/>
            <a:ext cx="4199183" cy="777240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14599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sz="3200" dirty="0">
                <a:solidFill>
                  <a:srgbClr val="800000"/>
                </a:solidFill>
                <a:latin typeface="Calisto MT" charset="0"/>
                <a:ea typeface="MS PGothic" charset="0"/>
              </a:rPr>
              <a:t>The</a:t>
            </a:r>
            <a:r>
              <a:rPr lang="en-US" sz="3200" b="1" dirty="0">
                <a:solidFill>
                  <a:srgbClr val="800000"/>
                </a:solidFill>
                <a:latin typeface="Calisto MT" charset="0"/>
                <a:ea typeface="MS PGothic" charset="0"/>
              </a:rPr>
              <a:t> </a:t>
            </a:r>
            <a:r>
              <a:rPr lang="en-US" sz="3200" dirty="0" smtClean="0">
                <a:solidFill>
                  <a:srgbClr val="800000"/>
                </a:solidFill>
                <a:latin typeface="Calisto MT" charset="0"/>
                <a:ea typeface="MS PGothic" charset="0"/>
              </a:rPr>
              <a:t>Legislative Process</a:t>
            </a:r>
            <a:endParaRPr lang="en-US" sz="3200" dirty="0">
              <a:solidFill>
                <a:srgbClr val="800000"/>
              </a:solidFill>
              <a:latin typeface="Calisto MT" charset="0"/>
              <a:ea typeface="MS PGothic" charset="0"/>
            </a:endParaRPr>
          </a:p>
        </p:txBody>
      </p:sp>
      <p:sp>
        <p:nvSpPr>
          <p:cNvPr id="14338" name="TextBox 3"/>
          <p:cNvSpPr txBox="1">
            <a:spLocks noChangeArrowheads="1"/>
          </p:cNvSpPr>
          <p:nvPr/>
        </p:nvSpPr>
        <p:spPr bwMode="auto">
          <a:xfrm>
            <a:off x="5203825" y="1304925"/>
            <a:ext cx="184150" cy="3698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endParaRPr lang="en-US" sz="1800">
              <a:ea typeface="ＭＳ Ｐゴシック" charset="0"/>
              <a:cs typeface="ＭＳ Ｐゴシック" charset="0"/>
            </a:endParaRPr>
          </a:p>
        </p:txBody>
      </p:sp>
      <p:graphicFrame>
        <p:nvGraphicFramePr>
          <p:cNvPr id="9" name="Diagram 8"/>
          <p:cNvGraphicFramePr/>
          <p:nvPr/>
        </p:nvGraphicFramePr>
        <p:xfrm>
          <a:off x="921217" y="1924379"/>
          <a:ext cx="784483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rved Right Arrow 2"/>
          <p:cNvSpPr/>
          <p:nvPr/>
        </p:nvSpPr>
        <p:spPr>
          <a:xfrm rot="4154817">
            <a:off x="6387307" y="816769"/>
            <a:ext cx="366712" cy="1397000"/>
          </a:xfrm>
          <a:prstGeom prst="curvedRight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solidFill>
            </a:endParaRPr>
          </a:p>
        </p:txBody>
      </p:sp>
      <p:sp>
        <p:nvSpPr>
          <p:cNvPr id="14341" name="TextBox 4"/>
          <p:cNvSpPr txBox="1">
            <a:spLocks noChangeArrowheads="1"/>
          </p:cNvSpPr>
          <p:nvPr/>
        </p:nvSpPr>
        <p:spPr bwMode="auto">
          <a:xfrm>
            <a:off x="7289800" y="1119188"/>
            <a:ext cx="1573213" cy="6477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i="1">
                <a:latin typeface="Calisto MT" charset="0"/>
                <a:ea typeface="ＭＳ Ｐゴシック" charset="0"/>
              </a:rPr>
              <a:t>Where we’re at right now</a:t>
            </a:r>
          </a:p>
        </p:txBody>
      </p:sp>
    </p:spTree>
    <p:extLst>
      <p:ext uri="{BB962C8B-B14F-4D97-AF65-F5344CB8AC3E}">
        <p14:creationId xmlns:p14="http://schemas.microsoft.com/office/powerpoint/2010/main" val="17392408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3">
      <a:dk1>
        <a:srgbClr val="532A00"/>
      </a:dk1>
      <a:lt1>
        <a:sysClr val="window" lastClr="FFFFFF"/>
      </a:lt1>
      <a:dk2>
        <a:srgbClr val="532A00"/>
      </a:dk2>
      <a:lt2>
        <a:srgbClr val="EBDDC3"/>
      </a:lt2>
      <a:accent1>
        <a:srgbClr val="7FAB26"/>
      </a:accent1>
      <a:accent2>
        <a:srgbClr val="90371A"/>
      </a:accent2>
      <a:accent3>
        <a:srgbClr val="A5AB81"/>
      </a:accent3>
      <a:accent4>
        <a:srgbClr val="D8B25C"/>
      </a:accent4>
      <a:accent5>
        <a:srgbClr val="7BA79D"/>
      </a:accent5>
      <a:accent6>
        <a:srgbClr val="968C8C"/>
      </a:accent6>
      <a:hlink>
        <a:srgbClr val="F7B615"/>
      </a:hlink>
      <a:folHlink>
        <a:srgbClr val="532A00"/>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2202</TotalTime>
  <Words>1676</Words>
  <Application>Microsoft Office PowerPoint</Application>
  <PresentationFormat>On-screen Show (4:3)</PresentationFormat>
  <Paragraphs>363</Paragraphs>
  <Slides>28</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ＭＳ Ｐゴシック</vt:lpstr>
      <vt:lpstr>ＭＳ Ｐゴシック</vt:lpstr>
      <vt:lpstr>Arial</vt:lpstr>
      <vt:lpstr>Calibri</vt:lpstr>
      <vt:lpstr>Calisto MT</vt:lpstr>
      <vt:lpstr>Cambria</vt:lpstr>
      <vt:lpstr>Garamond</vt:lpstr>
      <vt:lpstr>Times New Roman</vt:lpstr>
      <vt:lpstr>Wingdings</vt:lpstr>
      <vt:lpstr>Wingdings 2</vt:lpstr>
      <vt:lpstr>Median</vt:lpstr>
      <vt:lpstr>Sustainable Agriculture Policy Progress in the Farm Bill &amp; Beyond</vt:lpstr>
      <vt:lpstr>Farm Bill Basics</vt:lpstr>
      <vt:lpstr>What’s in the Farm Bill?</vt:lpstr>
      <vt:lpstr>Quiz!</vt:lpstr>
      <vt:lpstr>Where’s the Money?</vt:lpstr>
      <vt:lpstr>Where’s the Money?</vt:lpstr>
      <vt:lpstr>Where’s the Money</vt:lpstr>
      <vt:lpstr>So… Where are we Now?</vt:lpstr>
      <vt:lpstr>The Legislative Process</vt:lpstr>
      <vt:lpstr>What’s Going On? (1)</vt:lpstr>
      <vt:lpstr>What’s Going On? (2)</vt:lpstr>
      <vt:lpstr>Stranded Programs and Dollars</vt:lpstr>
      <vt:lpstr>Paths Forward for a Farm Bill</vt:lpstr>
      <vt:lpstr>Act Now to Support Key Marker Bills</vt:lpstr>
      <vt:lpstr>Support Needed for Key Programs </vt:lpstr>
      <vt:lpstr>Beginning Farmers &amp; Ranchers / Socially Disadvantaged Farmers Ranchers</vt:lpstr>
      <vt:lpstr>Beginning Farmers &amp; Ranchers / Socially Disadvantaged Farmers &amp; Ranchers </vt:lpstr>
      <vt:lpstr>Local and Regional Food Systems</vt:lpstr>
      <vt:lpstr> Local &amp; Regional Food Systems  </vt:lpstr>
      <vt:lpstr>Example  – Farmers’ Markets  </vt:lpstr>
      <vt:lpstr>Connecting the Dots</vt:lpstr>
      <vt:lpstr>International Aid and Local Food</vt:lpstr>
      <vt:lpstr>Conservation Stewardship Program</vt:lpstr>
      <vt:lpstr>CSP Goals</vt:lpstr>
      <vt:lpstr>CSP Basics</vt:lpstr>
      <vt:lpstr>Rural Energy for America Program</vt:lpstr>
      <vt:lpstr>The Farm Bill</vt:lpstr>
      <vt:lpstr>Questions?</vt:lpstr>
    </vt:vector>
  </TitlesOfParts>
  <Company>National Sustainable Agriculture Coalition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Hackney</dc:creator>
  <cp:lastModifiedBy>Marc DelMonico</cp:lastModifiedBy>
  <cp:revision>80</cp:revision>
  <dcterms:created xsi:type="dcterms:W3CDTF">2013-04-06T13:55:57Z</dcterms:created>
  <dcterms:modified xsi:type="dcterms:W3CDTF">2013-04-07T04:17:18Z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